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9" r:id="rId3"/>
    <p:sldId id="261" r:id="rId4"/>
    <p:sldId id="309" r:id="rId5"/>
    <p:sldId id="310" r:id="rId6"/>
    <p:sldId id="311" r:id="rId7"/>
    <p:sldId id="275" r:id="rId8"/>
    <p:sldId id="314" r:id="rId9"/>
    <p:sldId id="276" r:id="rId10"/>
    <p:sldId id="312" r:id="rId11"/>
    <p:sldId id="282" r:id="rId12"/>
    <p:sldId id="287" r:id="rId13"/>
    <p:sldId id="278" r:id="rId14"/>
    <p:sldId id="283" r:id="rId15"/>
    <p:sldId id="288" r:id="rId16"/>
    <p:sldId id="307" r:id="rId17"/>
    <p:sldId id="285" r:id="rId18"/>
    <p:sldId id="313" r:id="rId19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0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6D6"/>
    <a:srgbClr val="F4D74E"/>
    <a:srgbClr val="FF8181"/>
    <a:srgbClr val="FE7162"/>
    <a:srgbClr val="A00000"/>
    <a:srgbClr val="B8E08C"/>
    <a:srgbClr val="E7C449"/>
    <a:srgbClr val="E78715"/>
    <a:srgbClr val="A68D57"/>
    <a:srgbClr val="F18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447" autoAdjust="0"/>
    <p:restoredTop sz="86392" autoAdjust="0"/>
  </p:normalViewPr>
  <p:slideViewPr>
    <p:cSldViewPr snapToGrid="0">
      <p:cViewPr>
        <p:scale>
          <a:sx n="164" d="100"/>
          <a:sy n="164" d="100"/>
        </p:scale>
        <p:origin x="1152" y="832"/>
      </p:cViewPr>
      <p:guideLst>
        <p:guide orient="horz" pos="2157"/>
        <p:guide pos="30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84" cy="510987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063" y="0"/>
            <a:ext cx="3076584" cy="510987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B0E53223-BD64-4BED-9BC8-4C388EA24B8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319"/>
            <a:ext cx="3076584" cy="51264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063" y="9720319"/>
            <a:ext cx="3076584" cy="51264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A223ABF3-F4FC-4520-B5C6-91D6C39D1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84" cy="5109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59" tIns="47380" rIns="94759" bIns="47380" numCol="1" anchor="t" anchorCtr="0" compatLnSpc="1"/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63" y="0"/>
            <a:ext cx="3076584" cy="5109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59" tIns="47380" rIns="94759" bIns="4738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00" y="4861814"/>
            <a:ext cx="5680102" cy="460549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59" tIns="47380" rIns="94759" bIns="4738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19"/>
            <a:ext cx="3076584" cy="5126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59" tIns="47380" rIns="94759" bIns="47380" numCol="1" anchor="b" anchorCtr="0" compatLnSpc="1"/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63" y="9720319"/>
            <a:ext cx="3076584" cy="5126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59" tIns="47380" rIns="94759" bIns="4738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A3804948-14D2-43DA-B3DB-CF1972FFF4B7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just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Nowadays, massive open online courses, or MOOCs, are attracting widespread interest as an alternative education model.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Lots of MOOCs platforms such as Coursera, </a:t>
            </a:r>
            <a:r>
              <a:rPr lang="en-US" altLang="zh-CN" sz="1200" dirty="0" err="1" smtClean="0"/>
              <a:t>edX</a:t>
            </a:r>
            <a:r>
              <a:rPr lang="en-US" altLang="zh-CN" sz="1200" dirty="0" smtClean="0"/>
              <a:t> and </a:t>
            </a:r>
            <a:r>
              <a:rPr lang="en-US" altLang="zh-CN" sz="1200" dirty="0" err="1" smtClean="0"/>
              <a:t>Udacity</a:t>
            </a:r>
            <a:r>
              <a:rPr lang="en-US" altLang="zh-CN" sz="1200" dirty="0" smtClean="0"/>
              <a:t> have been built and provide low cost opportunities for anyone to access a massive number of courses from the worldwide top universities.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proliferation of heterogeneous courses in MOOCs platforms demands an effective way of personalized course recommendation for their users.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44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(agent)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Revise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Gets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delayed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reward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policy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(environment)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reviser</a:t>
            </a:r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542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961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10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 userDrawn="1"/>
        </p:nvSpPr>
        <p:spPr>
          <a:xfrm>
            <a:off x="0" y="6538912"/>
            <a:ext cx="9144000" cy="319088"/>
          </a:xfrm>
          <a:prstGeom prst="rect">
            <a:avLst/>
          </a:prstGeom>
          <a:gradFill flip="none" rotWithShape="1">
            <a:gsLst>
              <a:gs pos="30000">
                <a:srgbClr val="C00000">
                  <a:shade val="67500"/>
                  <a:satMod val="115000"/>
                  <a:lumMod val="97000"/>
                </a:srgb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101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124037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" name="Rectangle 2"/>
          <p:cNvSpPr>
            <a:spLocks noChangeArrowheads="1"/>
          </p:cNvSpPr>
          <p:nvPr userDrawn="1"/>
        </p:nvSpPr>
        <p:spPr bwMode="auto">
          <a:xfrm>
            <a:off x="554990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9986" y="5188572"/>
            <a:ext cx="1088229" cy="1024215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03374" y="5140499"/>
            <a:ext cx="1129047" cy="112036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33466" y="188913"/>
            <a:ext cx="2159977" cy="59372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588" y="188913"/>
            <a:ext cx="6342185" cy="59372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587" y="188913"/>
            <a:ext cx="8642838" cy="7921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323874" y="1196975"/>
            <a:ext cx="8436219" cy="4929188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3896" y="1277186"/>
            <a:ext cx="8436219" cy="4929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4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1" y="1196975"/>
            <a:ext cx="4147038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1573" y="1196975"/>
            <a:ext cx="414850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93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93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7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273097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7" y="1435103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 userDrawn="1"/>
        </p:nvSpPr>
        <p:spPr>
          <a:xfrm>
            <a:off x="0" y="1011237"/>
            <a:ext cx="9144000" cy="77788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0">
                <a:srgbClr val="C00000">
                  <a:shade val="67500"/>
                  <a:satMod val="115000"/>
                </a:srgbClr>
              </a:gs>
              <a:gs pos="81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glow>
              <a:schemeClr val="accent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38912"/>
            <a:ext cx="9144000" cy="319088"/>
          </a:xfrm>
          <a:prstGeom prst="rect">
            <a:avLst/>
          </a:prstGeom>
          <a:gradFill flip="none" rotWithShape="1">
            <a:gsLst>
              <a:gs pos="30000">
                <a:srgbClr val="C00000">
                  <a:shade val="67500"/>
                  <a:satMod val="115000"/>
                  <a:lumMod val="97000"/>
                </a:srgb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61" y="1196975"/>
            <a:ext cx="8436219" cy="4929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587" y="188913"/>
            <a:ext cx="8642838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84642" y="6453188"/>
            <a:ext cx="93052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2075" tIns="46038" rIns="92075" bIns="46038" anchor="ctr"/>
          <a:lstStyle/>
          <a:p>
            <a:pPr defTabSz="762000">
              <a:defRPr/>
            </a:pPr>
            <a:fld id="{A668977A-3572-4392-907F-8F125AD2A05E}" type="slidenum">
              <a:rPr kumimoji="1" lang="en-US" altLang="ja-JP" sz="16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‹#›</a:t>
            </a:fld>
            <a:endParaRPr kumimoji="1" lang="en-US" altLang="ja-JP" sz="1600">
              <a:solidFill>
                <a:schemeClr val="bg1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22.wmf"/><Relationship Id="rId6" Type="http://schemas.openxmlformats.org/officeDocument/2006/relationships/image" Target="../media/image29.png"/><Relationship Id="rId7" Type="http://schemas.openxmlformats.org/officeDocument/2006/relationships/image" Target="../media/image27.emf"/><Relationship Id="rId8" Type="http://schemas.openxmlformats.org/officeDocument/2006/relationships/image" Target="../media/image3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4.tiff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2.wmf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1854588"/>
            <a:ext cx="8686800" cy="1828800"/>
          </a:xfrm>
        </p:spPr>
        <p:txBody>
          <a:bodyPr>
            <a:noAutofit/>
          </a:bodyPr>
          <a:lstStyle/>
          <a:p>
            <a:r>
              <a:rPr lang="en-US" altLang="zh-CN" sz="3200" b="1" dirty="0"/>
              <a:t>Hierarchical Reinforcement Learning for Course Recommendation in MOOCs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724568" y="3667626"/>
            <a:ext cx="8178132" cy="1752600"/>
          </a:xfrm>
        </p:spPr>
        <p:txBody>
          <a:bodyPr/>
          <a:lstStyle/>
          <a:p>
            <a:r>
              <a:rPr lang="en-US" altLang="zh-CN" sz="2400" dirty="0" smtClean="0"/>
              <a:t>Jing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Zhang,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Bowen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Hao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Chen,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Cuiping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Renmin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University)</a:t>
            </a:r>
          </a:p>
          <a:p>
            <a:r>
              <a:rPr lang="en-US" altLang="zh-CN" sz="2400" dirty="0" err="1" smtClean="0"/>
              <a:t>Jimeng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(Georgia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Institute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Technology)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5303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39" y="1240252"/>
            <a:ext cx="3101009" cy="90446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3896" y="1683227"/>
                <a:ext cx="8436219" cy="1806517"/>
              </a:xfrm>
            </p:spPr>
            <p:txBody>
              <a:bodyPr/>
              <a:lstStyle/>
              <a:p>
                <a:pPr lvl="2"/>
                <a:r>
                  <a:rPr lang="en-US" altLang="zh-CN" sz="2000" dirty="0" smtClean="0"/>
                  <a:t>The similarity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between current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historical 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course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2000" dirty="0" smtClean="0"/>
                  <a:t>and the target course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.</a:t>
                </a:r>
              </a:p>
              <a:p>
                <a:pPr lvl="2"/>
                <a:r>
                  <a:rPr lang="en-US" altLang="zh-CN" sz="2000" dirty="0"/>
                  <a:t>Effort taken in the course. </a:t>
                </a:r>
              </a:p>
              <a:p>
                <a:pPr marL="914400" lvl="2" indent="0">
                  <a:buNone/>
                </a:pPr>
                <a:r>
                  <a:rPr lang="en-US" altLang="zh-CN" sz="2000" dirty="0" smtClean="0"/>
                  <a:t>(Video</a:t>
                </a:r>
                <a:r>
                  <a:rPr lang="zh-CN" altLang="en-US" sz="2000" dirty="0" smtClean="0"/>
                  <a:t> watch </a:t>
                </a:r>
                <a:r>
                  <a:rPr lang="zh-CN" altLang="en-US" sz="2000" dirty="0"/>
                  <a:t>duration </a:t>
                </a:r>
                <a:r>
                  <a:rPr lang="en-US" altLang="zh-CN" sz="2000" dirty="0" smtClean="0"/>
                  <a:t>ratio)</a:t>
                </a:r>
                <a:endParaRPr lang="en-US" altLang="zh-CN" sz="2000" dirty="0"/>
              </a:p>
              <a:p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896" y="1683227"/>
                <a:ext cx="8436219" cy="1806517"/>
              </a:xfrm>
              <a:blipFill rotWithShape="0">
                <a:blip r:embed="rId3"/>
                <a:stretch>
                  <a:fillRect t="-21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951207" y="5410255"/>
            <a:ext cx="6155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difference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between</a:t>
            </a:r>
            <a:r>
              <a:rPr kumimoji="1" lang="zh-CN" altLang="en-US" sz="2000" dirty="0" smtClean="0"/>
              <a:t> </a:t>
            </a:r>
            <a:r>
              <a:rPr lang="en-US" altLang="zh-CN" sz="2000" dirty="0"/>
              <a:t>the average </a:t>
            </a:r>
            <a:r>
              <a:rPr lang="en-US" altLang="zh-CN" sz="2000" dirty="0" smtClean="0"/>
              <a:t>similarity </a:t>
            </a:r>
            <a:r>
              <a:rPr lang="en-US" altLang="zh-CN" sz="2000" dirty="0"/>
              <a:t>between each historical course and the target course after and before the profile is revised.</a:t>
            </a:r>
          </a:p>
          <a:p>
            <a:endParaRPr kumimoji="1"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21693" y="4521797"/>
            <a:ext cx="11649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</a:rPr>
              <a:t>Delayed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reward:</a:t>
            </a:r>
            <a:endParaRPr lang="zh-CN" altLang="en-US" sz="2000" b="1" dirty="0"/>
          </a:p>
        </p:txBody>
      </p:sp>
      <p:sp>
        <p:nvSpPr>
          <p:cNvPr id="6" name="矩形 5"/>
          <p:cNvSpPr/>
          <p:nvPr/>
        </p:nvSpPr>
        <p:spPr>
          <a:xfrm>
            <a:off x="-314792" y="3571455"/>
            <a:ext cx="3422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b="1" dirty="0">
                <a:solidFill>
                  <a:srgbClr val="0070C0"/>
                </a:solidFill>
              </a:rPr>
              <a:t>Action: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{</a:t>
            </a:r>
            <a:r>
              <a:rPr lang="en-US" altLang="zh-CN" sz="2000" dirty="0" smtClean="0"/>
              <a:t>Remove, </a:t>
            </a:r>
            <a:r>
              <a:rPr lang="en-US" altLang="zh-CN" sz="2000" dirty="0"/>
              <a:t>keep}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94550" y="3585141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B050"/>
                </a:solidFill>
              </a:rPr>
              <a:t>State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0861" y="2011337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0070C0"/>
                </a:solidFill>
              </a:rPr>
              <a:t>State: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40861" y="1150938"/>
                <a:ext cx="8862277" cy="4616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Determine whether to remove a historical course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or not</a:t>
                </a: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61" y="1150938"/>
                <a:ext cx="8862277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962" t="-7692" b="-282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rot="10800000" flipH="1">
            <a:off x="1085803" y="1787450"/>
            <a:ext cx="263912" cy="1242652"/>
          </a:xfrm>
          <a:prstGeom prst="leftBrace">
            <a:avLst>
              <a:gd name="adj1" fmla="val 8333"/>
              <a:gd name="adj2" fmla="val 4812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35" y="2123777"/>
            <a:ext cx="3528290" cy="252379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7489" y="4521797"/>
            <a:ext cx="2976479" cy="39539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441700" y="4406900"/>
            <a:ext cx="1372268" cy="660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箭头连接符 27"/>
          <p:cNvCxnSpPr/>
          <p:nvPr/>
        </p:nvCxnSpPr>
        <p:spPr>
          <a:xfrm>
            <a:off x="4127834" y="5067301"/>
            <a:ext cx="0" cy="4001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901345" y="4406900"/>
            <a:ext cx="1136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solidFill>
                  <a:srgbClr val="00B050"/>
                </a:solidFill>
              </a:rPr>
              <a:t>Internal</a:t>
            </a:r>
            <a:r>
              <a:rPr kumimoji="1" lang="zh-CN" altLang="en-US" sz="2000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B050"/>
                </a:solidFill>
              </a:rPr>
              <a:t>reward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03110" y="4624587"/>
            <a:ext cx="2406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00B050"/>
                </a:solidFill>
              </a:rPr>
              <a:t>[Ghavamzadeh’03] 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11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953" y="1365418"/>
            <a:ext cx="8436219" cy="4929188"/>
          </a:xfrm>
        </p:spPr>
        <p:txBody>
          <a:bodyPr/>
          <a:lstStyle/>
          <a:p>
            <a:r>
              <a:rPr lang="en-US" altLang="zh-CN" sz="2800" dirty="0" smtClean="0"/>
              <a:t>Maximize the expected reward: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Update </a:t>
            </a:r>
            <a:r>
              <a:rPr lang="en-US" altLang="zh-CN" sz="2800" dirty="0" smtClean="0"/>
              <a:t>the policy network with policy gradient: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/>
            <a:endParaRPr lang="en-US" altLang="zh-CN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51" y="2186471"/>
            <a:ext cx="5944226" cy="9825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Objective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20156" y="2267252"/>
            <a:ext cx="1404871" cy="588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83309" y="2268345"/>
            <a:ext cx="798262" cy="588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>
            <a:endCxn id="4" idx="2"/>
          </p:cNvCxnSpPr>
          <p:nvPr/>
        </p:nvCxnSpPr>
        <p:spPr>
          <a:xfrm flipV="1">
            <a:off x="4764433" y="2856242"/>
            <a:ext cx="258159" cy="3487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endCxn id="8" idx="2"/>
          </p:cNvCxnSpPr>
          <p:nvPr/>
        </p:nvCxnSpPr>
        <p:spPr>
          <a:xfrm flipH="1" flipV="1">
            <a:off x="6182440" y="2857335"/>
            <a:ext cx="106194" cy="3529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74236" y="3171716"/>
            <a:ext cx="1356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F0000"/>
                </a:solidFill>
              </a:rPr>
              <a:t>Sampling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probability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24768" y="3192922"/>
            <a:ext cx="2595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F0000"/>
                </a:solidFill>
              </a:rPr>
              <a:t>The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reward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for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the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sampled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sequence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20" name="直线箭头连接符 19"/>
          <p:cNvCxnSpPr>
            <a:endCxn id="22" idx="2"/>
          </p:cNvCxnSpPr>
          <p:nvPr/>
        </p:nvCxnSpPr>
        <p:spPr>
          <a:xfrm flipV="1">
            <a:off x="3070080" y="3028276"/>
            <a:ext cx="759624" cy="3786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3829704" y="2887563"/>
            <a:ext cx="359067" cy="281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44542" y="2746469"/>
            <a:ext cx="267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F0000"/>
                </a:solidFill>
              </a:rPr>
              <a:t>A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sequence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of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the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sampled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actions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and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the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transited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states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65" y="3791261"/>
            <a:ext cx="4355934" cy="419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993" y="5338121"/>
            <a:ext cx="5200484" cy="9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27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Procedure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41" y="2406602"/>
            <a:ext cx="5140197" cy="43420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7399" y="1544510"/>
            <a:ext cx="302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Pre-train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+joint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train</a:t>
            </a:r>
            <a:endParaRPr kumimoji="1"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960640" y="3733059"/>
            <a:ext cx="4072844" cy="1812976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 rot="10800000">
            <a:off x="5033485" y="4144781"/>
            <a:ext cx="642492" cy="4572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11850" y="3588551"/>
            <a:ext cx="2981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Sample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actions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transited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states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get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rewards</a:t>
            </a:r>
            <a:r>
              <a:rPr kumimoji="1" lang="zh-CN" altLang="en-US" sz="2400" dirty="0" smtClean="0"/>
              <a:t> </a:t>
            </a:r>
            <a:endParaRPr kumimoji="1"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960640" y="5690295"/>
            <a:ext cx="4072844" cy="457057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 rot="10800000">
            <a:off x="5054096" y="5643768"/>
            <a:ext cx="642492" cy="4572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850" y="5439887"/>
            <a:ext cx="3105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Update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profile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reviser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recommender</a:t>
            </a:r>
            <a:endParaRPr kumimoji="1"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21" y="1015316"/>
            <a:ext cx="4964842" cy="1506573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 rot="10800000">
            <a:off x="5096592" y="1530301"/>
            <a:ext cx="642492" cy="4572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6473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11" y="1501060"/>
            <a:ext cx="7085714" cy="4104319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 rot="10800000" flipH="1">
            <a:off x="1572603" y="2489199"/>
            <a:ext cx="362108" cy="844402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左大括号 7"/>
          <p:cNvSpPr/>
          <p:nvPr/>
        </p:nvSpPr>
        <p:spPr>
          <a:xfrm rot="10800000" flipH="1">
            <a:off x="1572603" y="3431386"/>
            <a:ext cx="362109" cy="619914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左大括号 8"/>
          <p:cNvSpPr/>
          <p:nvPr/>
        </p:nvSpPr>
        <p:spPr>
          <a:xfrm rot="10800000" flipH="1">
            <a:off x="1572603" y="4081235"/>
            <a:ext cx="362109" cy="619914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大括号 9"/>
          <p:cNvSpPr/>
          <p:nvPr/>
        </p:nvSpPr>
        <p:spPr>
          <a:xfrm rot="10800000" flipH="1">
            <a:off x="1572603" y="4775218"/>
            <a:ext cx="362109" cy="61991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6949" y="2476498"/>
            <a:ext cx="1425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smtClean="0">
                <a:solidFill>
                  <a:srgbClr val="0070C0"/>
                </a:solidFill>
              </a:rPr>
              <a:t>User-item</a:t>
            </a:r>
            <a:r>
              <a:rPr kumimoji="1" lang="zh-CN" altLang="en-US" sz="20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b="1" dirty="0" smtClean="0">
                <a:solidFill>
                  <a:srgbClr val="0070C0"/>
                </a:solidFill>
              </a:rPr>
              <a:t>model</a:t>
            </a:r>
            <a:endParaRPr kumimoji="1"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6949" y="3246983"/>
            <a:ext cx="1425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smtClean="0">
                <a:solidFill>
                  <a:srgbClr val="00B050"/>
                </a:solidFill>
              </a:rPr>
              <a:t>Item-item</a:t>
            </a:r>
            <a:r>
              <a:rPr kumimoji="1" lang="zh-CN" altLang="en-US" sz="2000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000" b="1" dirty="0" smtClean="0">
                <a:solidFill>
                  <a:srgbClr val="00B050"/>
                </a:solidFill>
              </a:rPr>
              <a:t>model,</a:t>
            </a:r>
            <a:r>
              <a:rPr kumimoji="1" lang="zh-CN" altLang="en-US" sz="2000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000" b="1" dirty="0" smtClean="0">
                <a:solidFill>
                  <a:srgbClr val="00B050"/>
                </a:solidFill>
              </a:rPr>
              <a:t>average</a:t>
            </a:r>
            <a:endParaRPr kumimoji="1"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6949" y="4209616"/>
            <a:ext cx="1425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smtClean="0">
                <a:solidFill>
                  <a:srgbClr val="7030A0"/>
                </a:solidFill>
              </a:rPr>
              <a:t>Attention</a:t>
            </a:r>
            <a:r>
              <a:rPr kumimoji="1" lang="zh-CN" altLang="en-US" sz="2000" b="1" dirty="0" smtClean="0">
                <a:solidFill>
                  <a:srgbClr val="7030A0"/>
                </a:solidFill>
              </a:rPr>
              <a:t> </a:t>
            </a:r>
            <a:r>
              <a:rPr kumimoji="1" lang="en-US" altLang="zh-CN" sz="2000" b="1" dirty="0" smtClean="0">
                <a:solidFill>
                  <a:srgbClr val="7030A0"/>
                </a:solidFill>
              </a:rPr>
              <a:t>model</a:t>
            </a:r>
            <a:endParaRPr kumimoji="1" lang="zh-CN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5726" y="4895251"/>
            <a:ext cx="142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smtClean="0">
                <a:solidFill>
                  <a:srgbClr val="FF0000"/>
                </a:solidFill>
              </a:rPr>
              <a:t>RL</a:t>
            </a:r>
            <a:r>
              <a:rPr kumimoji="1"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model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6" y="1177391"/>
            <a:ext cx="4140794" cy="3312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Compared with One-level RL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6400801" y="5075098"/>
            <a:ext cx="25888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HRL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high-level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task</a:t>
            </a:r>
          </a:p>
          <a:p>
            <a:r>
              <a:rPr lang="en-US" altLang="zh-CN" sz="2000" dirty="0" smtClean="0"/>
              <a:t>Kept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profiles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revised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profiles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861649" y="6151106"/>
            <a:ext cx="806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70C0"/>
                </a:solidFill>
              </a:rPr>
              <a:t>(A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bigger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#categories/#courses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indicate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the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user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is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more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distractive)</a:t>
            </a:r>
            <a:endParaRPr kumimoji="1"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03549" y="1292583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#</a:t>
            </a:r>
            <a:r>
              <a:rPr lang="zh-CN" altLang="en-US" dirty="0"/>
              <a:t>Categories/#Courses</a:t>
            </a:r>
          </a:p>
        </p:txBody>
      </p:sp>
      <p:cxnSp>
        <p:nvCxnSpPr>
          <p:cNvPr id="15" name="直线箭头连接符 14"/>
          <p:cNvCxnSpPr/>
          <p:nvPr/>
        </p:nvCxnSpPr>
        <p:spPr>
          <a:xfrm flipV="1">
            <a:off x="7594600" y="4472174"/>
            <a:ext cx="0" cy="5681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5308600" y="4472173"/>
            <a:ext cx="696549" cy="5681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420136" y="5040350"/>
            <a:ext cx="28301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HRL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revised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profiles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revised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profiles</a:t>
            </a:r>
            <a:endParaRPr lang="zh-CN" altLang="en-US" sz="20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9" y="1292583"/>
            <a:ext cx="3842821" cy="307425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371600" y="1352417"/>
            <a:ext cx="981738" cy="313760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64364" y="4708230"/>
            <a:ext cx="141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HRL</a:t>
            </a:r>
            <a:r>
              <a:rPr lang="zh-CN" altLang="en-US" dirty="0"/>
              <a:t> </a:t>
            </a:r>
            <a:r>
              <a:rPr lang="en-US" altLang="zh-CN" dirty="0" smtClean="0"/>
              <a:t>vs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9802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Compared with Greedy Revision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425" y="1484634"/>
            <a:ext cx="4222075" cy="35106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46645" y="5134973"/>
                <a:ext cx="907675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 smtClean="0"/>
                  <a:t>The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greedy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reviser</a:t>
                </a:r>
                <a:r>
                  <a:rPr lang="zh-CN" altLang="en-US" sz="2000" dirty="0" smtClean="0"/>
                  <a:t> </a:t>
                </a:r>
                <a:endParaRPr lang="en-US" altLang="zh-CN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000" dirty="0" smtClean="0"/>
                  <a:t>revise </a:t>
                </a:r>
                <a:r>
                  <a:rPr lang="zh-CN" altLang="en-US" sz="2000" dirty="0"/>
                  <a:t>the whole </a:t>
                </a:r>
                <a:r>
                  <a:rPr lang="zh-CN" altLang="en-US" sz="2000" dirty="0" smtClean="0"/>
                  <a:t>profile </a:t>
                </a:r>
                <a:r>
                  <a:rPr lang="en-US" altLang="zh-CN" sz="2000" dirty="0" smtClean="0"/>
                  <a:t>if</a:t>
                </a:r>
                <a:r>
                  <a:rPr lang="zh-CN" alt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&lt;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µ</a:t>
                </a:r>
                <a:r>
                  <a:rPr lang="en-US" altLang="zh-CN" sz="2000" baseline="-25000" dirty="0" smtClean="0"/>
                  <a:t>1</a:t>
                </a:r>
                <a:r>
                  <a:rPr lang="zh-CN" altLang="en-US" sz="2000" dirty="0" smtClean="0"/>
                  <a:t> </a:t>
                </a:r>
                <a:endParaRPr lang="en-US" altLang="zh-CN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 smtClean="0"/>
                  <a:t>remove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the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course</a:t>
                </a:r>
                <a:r>
                  <a:rPr lang="zh-CN" altLang="en-US" sz="2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if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its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cosine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similarity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with</a:t>
                </a:r>
                <a:r>
                  <a:rPr lang="zh-CN" alt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is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less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than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µ</a:t>
                </a:r>
                <a:r>
                  <a:rPr lang="en-US" altLang="zh-CN" sz="2000" baseline="-25000" dirty="0" smtClean="0"/>
                  <a:t>2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45" y="5134973"/>
                <a:ext cx="9076755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739" t="-2395" b="-10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59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Compared with Attentions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8134" y="5532723"/>
            <a:ext cx="90767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70C0"/>
                </a:solidFill>
              </a:rPr>
              <a:t>HRL+NAIS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can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remove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the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noisy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courses,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which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are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assigned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high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attention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coefficients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by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NAIS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62713" y="1428002"/>
            <a:ext cx="14025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Crisis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Negotiation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947966" y="1428000"/>
            <a:ext cx="14025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Social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Civilization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429708" y="1437014"/>
            <a:ext cx="136127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Technology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859662" y="1437014"/>
            <a:ext cx="11856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41540" y="1444311"/>
            <a:ext cx="15834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Development</a:t>
            </a:r>
            <a:endParaRPr kumimoji="1" lang="zh-CN" altLang="en-US" dirty="0"/>
          </a:p>
        </p:txBody>
      </p:sp>
      <p:cxnSp>
        <p:nvCxnSpPr>
          <p:cNvPr id="11" name="直线连接符 10"/>
          <p:cNvCxnSpPr/>
          <p:nvPr/>
        </p:nvCxnSpPr>
        <p:spPr>
          <a:xfrm flipH="1">
            <a:off x="1462713" y="1427999"/>
            <a:ext cx="1402598" cy="64633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H="1" flipV="1">
            <a:off x="1462713" y="1427997"/>
            <a:ext cx="1402598" cy="646333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2947966" y="1427999"/>
            <a:ext cx="1402598" cy="64633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H="1" flipV="1">
            <a:off x="2947966" y="1427997"/>
            <a:ext cx="1402598" cy="646333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148081" y="2108243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802931" y="209171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29.61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268391" y="209593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29.09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729469" y="208334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28.32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071596" y="210714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28.12</a:t>
            </a:r>
            <a:endParaRPr lang="zh-CN" altLang="en-US" dirty="0"/>
          </a:p>
        </p:txBody>
      </p:sp>
      <p:sp>
        <p:nvSpPr>
          <p:cNvPr id="22" name="右箭头 21"/>
          <p:cNvSpPr/>
          <p:nvPr/>
        </p:nvSpPr>
        <p:spPr>
          <a:xfrm>
            <a:off x="7078964" y="1649039"/>
            <a:ext cx="348712" cy="278970"/>
          </a:xfrm>
          <a:prstGeom prst="rightArrow">
            <a:avLst/>
          </a:prstGeom>
          <a:solidFill>
            <a:schemeClr val="accent3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1859" y="1456215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HRL+NAIS: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24417" y="2083345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NAIS: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409756" y="2794990"/>
            <a:ext cx="14025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Modern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Biology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2895009" y="2794988"/>
            <a:ext cx="14025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Medical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Mystery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376751" y="2804002"/>
            <a:ext cx="136127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Biomedical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Imaging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5806705" y="2804002"/>
            <a:ext cx="11856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441540" y="2933487"/>
            <a:ext cx="15834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Biology</a:t>
            </a:r>
            <a:endParaRPr kumimoji="1" lang="zh-CN" altLang="en-US" dirty="0"/>
          </a:p>
        </p:txBody>
      </p:sp>
      <p:cxnSp>
        <p:nvCxnSpPr>
          <p:cNvPr id="33" name="直线连接符 32"/>
          <p:cNvCxnSpPr/>
          <p:nvPr/>
        </p:nvCxnSpPr>
        <p:spPr>
          <a:xfrm flipH="1">
            <a:off x="5806705" y="2810464"/>
            <a:ext cx="1185616" cy="64657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 flipH="1" flipV="1">
            <a:off x="5806705" y="2810704"/>
            <a:ext cx="1185616" cy="6469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7095124" y="3399932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749974" y="345870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37.79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3215434" y="346292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37.96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676512" y="345033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37.62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018639" y="347413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37.84</a:t>
            </a:r>
            <a:endParaRPr lang="zh-CN" altLang="en-US" dirty="0"/>
          </a:p>
        </p:txBody>
      </p:sp>
      <p:sp>
        <p:nvSpPr>
          <p:cNvPr id="40" name="右箭头 39"/>
          <p:cNvSpPr/>
          <p:nvPr/>
        </p:nvSpPr>
        <p:spPr>
          <a:xfrm>
            <a:off x="7045291" y="3023849"/>
            <a:ext cx="348712" cy="278970"/>
          </a:xfrm>
          <a:prstGeom prst="rightArrow">
            <a:avLst/>
          </a:prstGeom>
          <a:solidFill>
            <a:schemeClr val="accent3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-64816" y="2823203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HRL+NAIS: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271460" y="345033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NAIS: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1409756" y="4094609"/>
            <a:ext cx="14025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Web</a:t>
            </a:r>
          </a:p>
          <a:p>
            <a:pPr algn="ctr"/>
            <a:r>
              <a:rPr kumimoji="1" lang="en-US" altLang="zh-CN" dirty="0" smtClean="0"/>
              <a:t>Technology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2895009" y="4094607"/>
            <a:ext cx="12352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Art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Classics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231854" y="4103621"/>
            <a:ext cx="14829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National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Theory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806705" y="4094607"/>
            <a:ext cx="11856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Philosophy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7454232" y="4102345"/>
            <a:ext cx="15834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Life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Aesthetics</a:t>
            </a:r>
            <a:endParaRPr kumimoji="1" lang="zh-CN" altLang="en-US" dirty="0"/>
          </a:p>
        </p:txBody>
      </p:sp>
      <p:cxnSp>
        <p:nvCxnSpPr>
          <p:cNvPr id="54" name="直线连接符 53"/>
          <p:cNvCxnSpPr/>
          <p:nvPr/>
        </p:nvCxnSpPr>
        <p:spPr>
          <a:xfrm flipH="1">
            <a:off x="4231854" y="4122822"/>
            <a:ext cx="1452866" cy="633592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H="1" flipV="1">
            <a:off x="4231856" y="4110084"/>
            <a:ext cx="1479420" cy="65906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7095124" y="477485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1749974" y="4758319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38.32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3215434" y="476254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35.87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4676512" y="474995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40.63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6018639" y="477375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43.69</a:t>
            </a:r>
            <a:endParaRPr lang="zh-CN" altLang="en-US" dirty="0"/>
          </a:p>
        </p:txBody>
      </p:sp>
      <p:sp>
        <p:nvSpPr>
          <p:cNvPr id="61" name="右箭头 60"/>
          <p:cNvSpPr/>
          <p:nvPr/>
        </p:nvSpPr>
        <p:spPr>
          <a:xfrm>
            <a:off x="7078964" y="4278286"/>
            <a:ext cx="348712" cy="278970"/>
          </a:xfrm>
          <a:prstGeom prst="rightArrow">
            <a:avLst/>
          </a:prstGeom>
          <a:solidFill>
            <a:schemeClr val="accent3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-64816" y="4122822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HRL+NAIS: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71460" y="4749952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NAIS:</a:t>
            </a:r>
            <a:endParaRPr lang="zh-CN" altLang="en-US" dirty="0"/>
          </a:p>
        </p:txBody>
      </p:sp>
      <p:cxnSp>
        <p:nvCxnSpPr>
          <p:cNvPr id="76" name="直线连接符 75"/>
          <p:cNvCxnSpPr/>
          <p:nvPr/>
        </p:nvCxnSpPr>
        <p:spPr>
          <a:xfrm flipH="1">
            <a:off x="1427955" y="4094607"/>
            <a:ext cx="1402598" cy="64633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/>
          <p:cNvCxnSpPr/>
          <p:nvPr/>
        </p:nvCxnSpPr>
        <p:spPr>
          <a:xfrm flipH="1" flipV="1">
            <a:off x="1427955" y="4094605"/>
            <a:ext cx="1402598" cy="646333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042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587" y="1289886"/>
            <a:ext cx="8790104" cy="4929188"/>
          </a:xfrm>
        </p:spPr>
        <p:txBody>
          <a:bodyPr/>
          <a:lstStyle/>
          <a:p>
            <a:r>
              <a:rPr lang="en-US" altLang="zh-CN" sz="2800" dirty="0" smtClean="0"/>
              <a:t>A </a:t>
            </a:r>
            <a:r>
              <a:rPr lang="en-US" altLang="zh-CN" sz="2800" dirty="0">
                <a:solidFill>
                  <a:srgbClr val="C00000"/>
                </a:solidFill>
              </a:rPr>
              <a:t>hierarchical RL model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perform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recommendation</a:t>
            </a:r>
          </a:p>
          <a:p>
            <a:r>
              <a:rPr lang="en-US" altLang="zh-CN" sz="2800" dirty="0" smtClean="0">
                <a:solidFill>
                  <a:srgbClr val="C00000"/>
                </a:solidFill>
              </a:rPr>
              <a:t>Jointly </a:t>
            </a:r>
            <a:r>
              <a:rPr lang="en-US" altLang="zh-CN" sz="2800" dirty="0" smtClean="0">
                <a:solidFill>
                  <a:srgbClr val="C00000"/>
                </a:solidFill>
              </a:rPr>
              <a:t>trains </a:t>
            </a:r>
            <a:r>
              <a:rPr lang="en-US" altLang="zh-CN" sz="2800" dirty="0" smtClean="0"/>
              <a:t>a profile reviser and a basic recommendation </a:t>
            </a:r>
            <a:r>
              <a:rPr lang="en-US" altLang="zh-CN" sz="2800" dirty="0" smtClean="0"/>
              <a:t>model</a:t>
            </a:r>
            <a:endParaRPr lang="en-US" altLang="zh-CN" sz="2800" dirty="0"/>
          </a:p>
          <a:p>
            <a:pPr lvl="1"/>
            <a:r>
              <a:rPr lang="en-US" altLang="zh-CN" sz="2400" dirty="0" smtClean="0"/>
              <a:t>Profile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reviser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remove </a:t>
            </a:r>
            <a:r>
              <a:rPr lang="en-US" altLang="zh-CN" sz="2400" dirty="0" smtClean="0">
                <a:solidFill>
                  <a:srgbClr val="C00000"/>
                </a:solidFill>
              </a:rPr>
              <a:t>the noisy courses 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sz="2400" dirty="0" smtClean="0"/>
              <a:t>Recommender 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 </a:t>
            </a:r>
            <a:r>
              <a:rPr lang="en-US" altLang="zh-CN" sz="2400" dirty="0" smtClean="0"/>
              <a:t>improved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 </a:t>
            </a:r>
            <a:r>
              <a:rPr lang="en-US" altLang="zh-CN" sz="2400" dirty="0" smtClean="0">
                <a:solidFill>
                  <a:srgbClr val="C00000"/>
                </a:solidFill>
              </a:rPr>
              <a:t>the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profiles revised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 profile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reviser.</a:t>
            </a:r>
            <a:endParaRPr lang="en-US" altLang="zh-CN" sz="2400" dirty="0" smtClean="0"/>
          </a:p>
          <a:p>
            <a:r>
              <a:rPr lang="en-US" altLang="zh-CN" sz="2800" dirty="0" smtClean="0"/>
              <a:t>Improve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5.02%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to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18.95%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terms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HR@10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course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recommendation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XuetangX.com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45536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3907" y="1629820"/>
            <a:ext cx="8686800" cy="1828800"/>
          </a:xfrm>
        </p:spPr>
        <p:txBody>
          <a:bodyPr>
            <a:noAutofit/>
          </a:bodyPr>
          <a:lstStyle/>
          <a:p>
            <a:r>
              <a:rPr lang="en-US" altLang="zh-CN" sz="3200" b="1" dirty="0"/>
              <a:t>Hierarchical Reinforcement Learning for Course Recommendation in MOOCs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569585" y="3205336"/>
            <a:ext cx="8178132" cy="1752600"/>
          </a:xfrm>
        </p:spPr>
        <p:txBody>
          <a:bodyPr/>
          <a:lstStyle/>
          <a:p>
            <a:r>
              <a:rPr lang="en-US" altLang="zh-CN" sz="2000" dirty="0" smtClean="0"/>
              <a:t>Jing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Bowen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Hao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Chen,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Cuiping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Hong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Chen</a:t>
            </a:r>
            <a:r>
              <a:rPr lang="zh-CN" altLang="en-US" sz="2000" dirty="0" smtClean="0"/>
              <a:t> </a:t>
            </a:r>
            <a:endParaRPr lang="en-US" altLang="zh-CN" sz="2000" dirty="0" smtClean="0"/>
          </a:p>
          <a:p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Renmin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University)</a:t>
            </a:r>
          </a:p>
          <a:p>
            <a:r>
              <a:rPr lang="en-US" altLang="zh-CN" sz="2000" dirty="0" err="1" smtClean="0"/>
              <a:t>Jimeng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(Georgia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Institute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Technology)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1220762" y="4434716"/>
            <a:ext cx="6702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</a:rPr>
              <a:t>Code: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2800" dirty="0" smtClean="0">
                <a:solidFill>
                  <a:srgbClr val="C00000"/>
                </a:solidFill>
              </a:rPr>
              <a:t>https</a:t>
            </a:r>
            <a:r>
              <a:rPr lang="zh-CN" altLang="en-US" sz="2800" dirty="0">
                <a:solidFill>
                  <a:srgbClr val="C00000"/>
                </a:solidFill>
              </a:rPr>
              <a:t>://github.com/jerryhao66/HRL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5303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340" y="1157869"/>
            <a:ext cx="3101009" cy="9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79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80" y="4702838"/>
            <a:ext cx="1766108" cy="925441"/>
          </a:xfrm>
          <a:prstGeom prst="rect">
            <a:avLst/>
          </a:prstGeom>
        </p:spPr>
      </p:pic>
      <p:pic>
        <p:nvPicPr>
          <p:cNvPr id="5" name="图片 4" descr="courser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43" y="3318852"/>
            <a:ext cx="2206798" cy="1089862"/>
          </a:xfrm>
          <a:prstGeom prst="rect">
            <a:avLst/>
          </a:prstGeom>
        </p:spPr>
      </p:pic>
      <p:pic>
        <p:nvPicPr>
          <p:cNvPr id="6" name="图片 5" descr="ed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917" y="2227429"/>
            <a:ext cx="984250" cy="980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00" y="1418328"/>
            <a:ext cx="2480382" cy="7234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604" y="1530109"/>
            <a:ext cx="2089669" cy="46258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31437" y="1418328"/>
            <a:ext cx="1054314" cy="427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/>
          <p:cNvCxnSpPr>
            <a:endCxn id="12" idx="3"/>
          </p:cNvCxnSpPr>
          <p:nvPr/>
        </p:nvCxnSpPr>
        <p:spPr>
          <a:xfrm flipH="1">
            <a:off x="5585751" y="1530109"/>
            <a:ext cx="988522" cy="1020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303244" y="1333039"/>
            <a:ext cx="259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dirty="0" smtClean="0">
                <a:solidFill>
                  <a:srgbClr val="FF0000"/>
                </a:solidFill>
              </a:rPr>
              <a:t>Related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courses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9" y="2279102"/>
            <a:ext cx="4468873" cy="3635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Definition</a:t>
            </a:r>
            <a:endParaRPr lang="en-US" altLang="zh-CN" dirty="0"/>
          </a:p>
        </p:txBody>
      </p:sp>
      <p:sp>
        <p:nvSpPr>
          <p:cNvPr id="4" name="TextBox 25">
            <a:extLst>
              <a:ext uri="{FF2B5EF4-FFF2-40B4-BE49-F238E27FC236}">
                <a16:creationId xmlns:a16="http://schemas.microsoft.com/office/drawing/2014/main" xmlns="" id="{EDDD9AC1-6835-8748-A546-8AB15CB5970F}"/>
              </a:ext>
            </a:extLst>
          </p:cNvPr>
          <p:cNvSpPr txBox="1"/>
          <p:nvPr/>
        </p:nvSpPr>
        <p:spPr>
          <a:xfrm>
            <a:off x="478483" y="1121843"/>
            <a:ext cx="1359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Input</a:t>
            </a:r>
            <a:r>
              <a:rPr lang="en-US" sz="2800" b="1" dirty="0" smtClean="0"/>
              <a:t>:</a:t>
            </a:r>
            <a:r>
              <a:rPr lang="zh-CN" altLang="en-US" sz="2800" b="1" dirty="0" smtClean="0"/>
              <a:t> </a:t>
            </a:r>
            <a:endParaRPr 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55" y="1683268"/>
            <a:ext cx="3013564" cy="948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2747468"/>
            <a:ext cx="3013565" cy="81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53" y="3694643"/>
            <a:ext cx="3013565" cy="791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1838360" y="1173754"/>
            <a:ext cx="6210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Historical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enrolled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courses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before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t</a:t>
            </a:r>
            <a:endParaRPr lang="zh-CN" altLang="en-US" sz="2400" i="1" dirty="0"/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xmlns="" id="{FAFA41CC-88ED-D54C-82E9-A99964FFE42C}"/>
              </a:ext>
            </a:extLst>
          </p:cNvPr>
          <p:cNvSpPr txBox="1"/>
          <p:nvPr/>
        </p:nvSpPr>
        <p:spPr>
          <a:xfrm>
            <a:off x="478483" y="4635000"/>
            <a:ext cx="157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Output: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DE5069-7A66-CC42-9047-D308E9783DB0}"/>
              </a:ext>
            </a:extLst>
          </p:cNvPr>
          <p:cNvSpPr txBox="1"/>
          <p:nvPr/>
        </p:nvSpPr>
        <p:spPr>
          <a:xfrm>
            <a:off x="5374701" y="1636156"/>
            <a:ext cx="3405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Candidate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Courses:</a:t>
            </a:r>
            <a:endParaRPr lang="en-US" sz="24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729" y="2192372"/>
            <a:ext cx="3354922" cy="679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095" y="3078376"/>
            <a:ext cx="3064042" cy="599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576" y="3657458"/>
            <a:ext cx="3457074" cy="737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649" y="2732183"/>
            <a:ext cx="2877351" cy="6868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7510" y="4266386"/>
            <a:ext cx="2903621" cy="606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椭圆 19"/>
          <p:cNvSpPr/>
          <p:nvPr/>
        </p:nvSpPr>
        <p:spPr>
          <a:xfrm>
            <a:off x="4331368" y="2084291"/>
            <a:ext cx="4812632" cy="2947328"/>
          </a:xfrm>
          <a:prstGeom prst="ellipse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Down Arrow 16">
            <a:extLst>
              <a:ext uri="{FF2B5EF4-FFF2-40B4-BE49-F238E27FC236}">
                <a16:creationId xmlns:a16="http://schemas.microsoft.com/office/drawing/2014/main" xmlns="" id="{690D2496-7732-1C45-B36D-7C75F8962499}"/>
              </a:ext>
            </a:extLst>
          </p:cNvPr>
          <p:cNvSpPr/>
          <p:nvPr/>
        </p:nvSpPr>
        <p:spPr>
          <a:xfrm>
            <a:off x="3228927" y="4618871"/>
            <a:ext cx="1453661" cy="47762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511502" y="5137105"/>
            <a:ext cx="6046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Most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possible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courses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enrolled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t</a:t>
            </a:r>
            <a:r>
              <a:rPr lang="en-US" altLang="zh-CN" sz="2400" dirty="0" smtClean="0"/>
              <a:t>+1</a:t>
            </a:r>
            <a:endParaRPr lang="zh-CN" altLang="en-US" sz="24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53" y="5576308"/>
            <a:ext cx="3457074" cy="737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909" y="5600243"/>
            <a:ext cx="3354922" cy="679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1" y="2738868"/>
            <a:ext cx="7711839" cy="3076613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Challenges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39110" y="5847931"/>
            <a:ext cx="6225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70C0"/>
                </a:solidFill>
              </a:rPr>
              <a:t>Each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course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is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assigned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an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attention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coefficient,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regardless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of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its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relevance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endParaRPr kumimoji="1"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3976" y="2181210"/>
            <a:ext cx="1777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solidFill>
                  <a:srgbClr val="FF0000"/>
                </a:solidFill>
              </a:rPr>
              <a:t>Contributing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courses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01303" y="2327554"/>
            <a:ext cx="2184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/>
              <a:t>Noisy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courses</a:t>
            </a:r>
            <a:endParaRPr kumimoji="1" lang="zh-CN" altLang="en-US" sz="2000" dirty="0"/>
          </a:p>
        </p:txBody>
      </p:sp>
      <p:sp>
        <p:nvSpPr>
          <p:cNvPr id="11" name="左大括号 10"/>
          <p:cNvSpPr/>
          <p:nvPr/>
        </p:nvSpPr>
        <p:spPr>
          <a:xfrm rot="5400000">
            <a:off x="1313956" y="2299392"/>
            <a:ext cx="262358" cy="1366269"/>
          </a:xfrm>
          <a:prstGeom prst="leftBrace">
            <a:avLst>
              <a:gd name="adj1" fmla="val 8333"/>
              <a:gd name="adj2" fmla="val 4812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左大括号 13"/>
          <p:cNvSpPr/>
          <p:nvPr/>
        </p:nvSpPr>
        <p:spPr>
          <a:xfrm rot="5400000">
            <a:off x="4002745" y="1276590"/>
            <a:ext cx="381751" cy="330128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733222" y="2247335"/>
            <a:ext cx="1714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solidFill>
                  <a:srgbClr val="FF0000"/>
                </a:solidFill>
              </a:rPr>
              <a:t>Contributing</a:t>
            </a:r>
          </a:p>
          <a:p>
            <a:pPr algn="ctr"/>
            <a:r>
              <a:rPr kumimoji="1" lang="en-US" altLang="zh-CN" sz="2000" dirty="0" smtClean="0">
                <a:solidFill>
                  <a:srgbClr val="FF0000"/>
                </a:solidFill>
              </a:rPr>
              <a:t>courses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左大括号 15"/>
          <p:cNvSpPr/>
          <p:nvPr/>
        </p:nvSpPr>
        <p:spPr>
          <a:xfrm rot="5400000">
            <a:off x="6488673" y="2658474"/>
            <a:ext cx="167442" cy="679266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25" y="5683539"/>
            <a:ext cx="147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solidFill>
                  <a:srgbClr val="00B050"/>
                </a:solidFill>
              </a:rPr>
              <a:t>Attention</a:t>
            </a:r>
            <a:r>
              <a:rPr kumimoji="1" lang="zh-CN" altLang="en-US" sz="2000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B050"/>
                </a:solidFill>
              </a:rPr>
              <a:t>coefficients</a:t>
            </a:r>
            <a:r>
              <a:rPr kumimoji="1" lang="zh-CN" altLang="en-US" sz="2000" dirty="0" smtClean="0">
                <a:solidFill>
                  <a:srgbClr val="00B050"/>
                </a:solidFill>
              </a:rPr>
              <a:t> </a:t>
            </a:r>
            <a:endParaRPr kumimoji="1" lang="en-US" altLang="zh-CN" sz="2000" dirty="0" smtClean="0">
              <a:solidFill>
                <a:srgbClr val="00B05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5469" y="6262199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00B050"/>
                </a:solidFill>
              </a:rPr>
              <a:t>[He’18] 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1472" y="3346133"/>
            <a:ext cx="1424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7030A0"/>
                </a:solidFill>
              </a:rPr>
              <a:t>Positive</a:t>
            </a:r>
            <a:r>
              <a:rPr kumimoji="1" lang="zh-CN" altLang="en-US" sz="2000" dirty="0" smtClean="0">
                <a:solidFill>
                  <a:srgbClr val="7030A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7030A0"/>
                </a:solidFill>
              </a:rPr>
              <a:t>instance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71096" y="4657849"/>
            <a:ext cx="135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7030A0"/>
                </a:solidFill>
              </a:rPr>
              <a:t>Negative</a:t>
            </a:r>
            <a:r>
              <a:rPr kumimoji="1" lang="zh-CN" altLang="en-US" sz="2000" dirty="0" smtClean="0">
                <a:solidFill>
                  <a:srgbClr val="7030A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7030A0"/>
                </a:solidFill>
              </a:rPr>
              <a:t>instance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2875" y="1201430"/>
            <a:ext cx="7032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/>
              <a:t>Users’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enrolled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courses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usually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diverse</a:t>
            </a:r>
            <a:endParaRPr lang="zh-CN" altLang="en-US" sz="2800" dirty="0"/>
          </a:p>
        </p:txBody>
      </p:sp>
      <p:sp>
        <p:nvSpPr>
          <p:cNvPr id="20" name="任意形状 19"/>
          <p:cNvSpPr/>
          <p:nvPr/>
        </p:nvSpPr>
        <p:spPr>
          <a:xfrm>
            <a:off x="151324" y="3304066"/>
            <a:ext cx="383809" cy="2387600"/>
          </a:xfrm>
          <a:custGeom>
            <a:avLst/>
            <a:gdLst>
              <a:gd name="connsiteX0" fmla="*/ 383809 w 383809"/>
              <a:gd name="connsiteY0" fmla="*/ 0 h 2387600"/>
              <a:gd name="connsiteX1" fmla="*/ 358409 w 383809"/>
              <a:gd name="connsiteY1" fmla="*/ 50800 h 2387600"/>
              <a:gd name="connsiteX2" fmla="*/ 345709 w 383809"/>
              <a:gd name="connsiteY2" fmla="*/ 88900 h 2387600"/>
              <a:gd name="connsiteX3" fmla="*/ 320309 w 383809"/>
              <a:gd name="connsiteY3" fmla="*/ 127000 h 2387600"/>
              <a:gd name="connsiteX4" fmla="*/ 294909 w 383809"/>
              <a:gd name="connsiteY4" fmla="*/ 203200 h 2387600"/>
              <a:gd name="connsiteX5" fmla="*/ 256809 w 383809"/>
              <a:gd name="connsiteY5" fmla="*/ 279400 h 2387600"/>
              <a:gd name="connsiteX6" fmla="*/ 231409 w 383809"/>
              <a:gd name="connsiteY6" fmla="*/ 317500 h 2387600"/>
              <a:gd name="connsiteX7" fmla="*/ 193309 w 383809"/>
              <a:gd name="connsiteY7" fmla="*/ 431800 h 2387600"/>
              <a:gd name="connsiteX8" fmla="*/ 180609 w 383809"/>
              <a:gd name="connsiteY8" fmla="*/ 469900 h 2387600"/>
              <a:gd name="connsiteX9" fmla="*/ 167909 w 383809"/>
              <a:gd name="connsiteY9" fmla="*/ 508000 h 2387600"/>
              <a:gd name="connsiteX10" fmla="*/ 155209 w 383809"/>
              <a:gd name="connsiteY10" fmla="*/ 558800 h 2387600"/>
              <a:gd name="connsiteX11" fmla="*/ 129809 w 383809"/>
              <a:gd name="connsiteY11" fmla="*/ 635000 h 2387600"/>
              <a:gd name="connsiteX12" fmla="*/ 117109 w 383809"/>
              <a:gd name="connsiteY12" fmla="*/ 698500 h 2387600"/>
              <a:gd name="connsiteX13" fmla="*/ 104409 w 383809"/>
              <a:gd name="connsiteY13" fmla="*/ 749300 h 2387600"/>
              <a:gd name="connsiteX14" fmla="*/ 91709 w 383809"/>
              <a:gd name="connsiteY14" fmla="*/ 825500 h 2387600"/>
              <a:gd name="connsiteX15" fmla="*/ 79009 w 383809"/>
              <a:gd name="connsiteY15" fmla="*/ 863600 h 2387600"/>
              <a:gd name="connsiteX16" fmla="*/ 53609 w 383809"/>
              <a:gd name="connsiteY16" fmla="*/ 965200 h 2387600"/>
              <a:gd name="connsiteX17" fmla="*/ 28209 w 383809"/>
              <a:gd name="connsiteY17" fmla="*/ 1041400 h 2387600"/>
              <a:gd name="connsiteX18" fmla="*/ 15509 w 383809"/>
              <a:gd name="connsiteY18" fmla="*/ 1079500 h 2387600"/>
              <a:gd name="connsiteX19" fmla="*/ 15509 w 383809"/>
              <a:gd name="connsiteY19" fmla="*/ 1435100 h 2387600"/>
              <a:gd name="connsiteX20" fmla="*/ 40909 w 383809"/>
              <a:gd name="connsiteY20" fmla="*/ 1701800 h 2387600"/>
              <a:gd name="connsiteX21" fmla="*/ 66309 w 383809"/>
              <a:gd name="connsiteY21" fmla="*/ 1854200 h 2387600"/>
              <a:gd name="connsiteX22" fmla="*/ 91709 w 383809"/>
              <a:gd name="connsiteY22" fmla="*/ 1930400 h 2387600"/>
              <a:gd name="connsiteX23" fmla="*/ 104409 w 383809"/>
              <a:gd name="connsiteY23" fmla="*/ 1968500 h 2387600"/>
              <a:gd name="connsiteX24" fmla="*/ 117109 w 383809"/>
              <a:gd name="connsiteY24" fmla="*/ 2006600 h 2387600"/>
              <a:gd name="connsiteX25" fmla="*/ 142509 w 383809"/>
              <a:gd name="connsiteY25" fmla="*/ 2108200 h 2387600"/>
              <a:gd name="connsiteX26" fmla="*/ 193309 w 383809"/>
              <a:gd name="connsiteY26" fmla="*/ 2260600 h 2387600"/>
              <a:gd name="connsiteX27" fmla="*/ 206009 w 383809"/>
              <a:gd name="connsiteY27" fmla="*/ 2298700 h 2387600"/>
              <a:gd name="connsiteX28" fmla="*/ 218709 w 383809"/>
              <a:gd name="connsiteY28" fmla="*/ 2336800 h 2387600"/>
              <a:gd name="connsiteX29" fmla="*/ 256809 w 383809"/>
              <a:gd name="connsiteY29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83809" h="2387600">
                <a:moveTo>
                  <a:pt x="383809" y="0"/>
                </a:moveTo>
                <a:cubicBezTo>
                  <a:pt x="375342" y="16933"/>
                  <a:pt x="365867" y="33399"/>
                  <a:pt x="358409" y="50800"/>
                </a:cubicBezTo>
                <a:cubicBezTo>
                  <a:pt x="353136" y="63105"/>
                  <a:pt x="351696" y="76926"/>
                  <a:pt x="345709" y="88900"/>
                </a:cubicBezTo>
                <a:cubicBezTo>
                  <a:pt x="338883" y="102552"/>
                  <a:pt x="326508" y="113052"/>
                  <a:pt x="320309" y="127000"/>
                </a:cubicBezTo>
                <a:cubicBezTo>
                  <a:pt x="309435" y="151466"/>
                  <a:pt x="309761" y="180923"/>
                  <a:pt x="294909" y="203200"/>
                </a:cubicBezTo>
                <a:cubicBezTo>
                  <a:pt x="222116" y="312389"/>
                  <a:pt x="309389" y="174240"/>
                  <a:pt x="256809" y="279400"/>
                </a:cubicBezTo>
                <a:cubicBezTo>
                  <a:pt x="249983" y="293052"/>
                  <a:pt x="237608" y="303552"/>
                  <a:pt x="231409" y="317500"/>
                </a:cubicBezTo>
                <a:lnTo>
                  <a:pt x="193309" y="431800"/>
                </a:lnTo>
                <a:lnTo>
                  <a:pt x="180609" y="469900"/>
                </a:lnTo>
                <a:cubicBezTo>
                  <a:pt x="176376" y="482600"/>
                  <a:pt x="171156" y="495013"/>
                  <a:pt x="167909" y="508000"/>
                </a:cubicBezTo>
                <a:cubicBezTo>
                  <a:pt x="163676" y="524933"/>
                  <a:pt x="160225" y="542082"/>
                  <a:pt x="155209" y="558800"/>
                </a:cubicBezTo>
                <a:cubicBezTo>
                  <a:pt x="147516" y="584445"/>
                  <a:pt x="135060" y="608746"/>
                  <a:pt x="129809" y="635000"/>
                </a:cubicBezTo>
                <a:cubicBezTo>
                  <a:pt x="125576" y="656167"/>
                  <a:pt x="121792" y="677428"/>
                  <a:pt x="117109" y="698500"/>
                </a:cubicBezTo>
                <a:cubicBezTo>
                  <a:pt x="113323" y="715539"/>
                  <a:pt x="107832" y="732184"/>
                  <a:pt x="104409" y="749300"/>
                </a:cubicBezTo>
                <a:cubicBezTo>
                  <a:pt x="99359" y="774550"/>
                  <a:pt x="97295" y="800363"/>
                  <a:pt x="91709" y="825500"/>
                </a:cubicBezTo>
                <a:cubicBezTo>
                  <a:pt x="88805" y="838568"/>
                  <a:pt x="82531" y="850685"/>
                  <a:pt x="79009" y="863600"/>
                </a:cubicBezTo>
                <a:cubicBezTo>
                  <a:pt x="69824" y="897279"/>
                  <a:pt x="64648" y="932082"/>
                  <a:pt x="53609" y="965200"/>
                </a:cubicBezTo>
                <a:lnTo>
                  <a:pt x="28209" y="1041400"/>
                </a:lnTo>
                <a:lnTo>
                  <a:pt x="15509" y="1079500"/>
                </a:lnTo>
                <a:cubicBezTo>
                  <a:pt x="-8986" y="1250964"/>
                  <a:pt x="-969" y="1154977"/>
                  <a:pt x="15509" y="1435100"/>
                </a:cubicBezTo>
                <a:cubicBezTo>
                  <a:pt x="22713" y="1557575"/>
                  <a:pt x="26380" y="1592829"/>
                  <a:pt x="40909" y="1701800"/>
                </a:cubicBezTo>
                <a:cubicBezTo>
                  <a:pt x="45650" y="1737354"/>
                  <a:pt x="55679" y="1815225"/>
                  <a:pt x="66309" y="1854200"/>
                </a:cubicBezTo>
                <a:cubicBezTo>
                  <a:pt x="73354" y="1880031"/>
                  <a:pt x="83242" y="1905000"/>
                  <a:pt x="91709" y="1930400"/>
                </a:cubicBezTo>
                <a:lnTo>
                  <a:pt x="104409" y="1968500"/>
                </a:lnTo>
                <a:cubicBezTo>
                  <a:pt x="108642" y="1981200"/>
                  <a:pt x="113862" y="1993613"/>
                  <a:pt x="117109" y="2006600"/>
                </a:cubicBezTo>
                <a:cubicBezTo>
                  <a:pt x="125576" y="2040467"/>
                  <a:pt x="131470" y="2075082"/>
                  <a:pt x="142509" y="2108200"/>
                </a:cubicBezTo>
                <a:lnTo>
                  <a:pt x="193309" y="2260600"/>
                </a:lnTo>
                <a:lnTo>
                  <a:pt x="206009" y="2298700"/>
                </a:lnTo>
                <a:cubicBezTo>
                  <a:pt x="210242" y="2311400"/>
                  <a:pt x="209243" y="2327334"/>
                  <a:pt x="218709" y="2336800"/>
                </a:cubicBezTo>
                <a:cubicBezTo>
                  <a:pt x="259802" y="2377893"/>
                  <a:pt x="256809" y="2356939"/>
                  <a:pt x="256809" y="238760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/>
        </p:nvSpPr>
        <p:spPr>
          <a:xfrm>
            <a:off x="458781" y="4652504"/>
            <a:ext cx="76352" cy="975662"/>
          </a:xfrm>
          <a:custGeom>
            <a:avLst/>
            <a:gdLst>
              <a:gd name="connsiteX0" fmla="*/ 127152 w 127152"/>
              <a:gd name="connsiteY0" fmla="*/ 0 h 1016000"/>
              <a:gd name="connsiteX1" fmla="*/ 89052 w 127152"/>
              <a:gd name="connsiteY1" fmla="*/ 88900 h 1016000"/>
              <a:gd name="connsiteX2" fmla="*/ 63652 w 127152"/>
              <a:gd name="connsiteY2" fmla="*/ 165100 h 1016000"/>
              <a:gd name="connsiteX3" fmla="*/ 50952 w 127152"/>
              <a:gd name="connsiteY3" fmla="*/ 203200 h 1016000"/>
              <a:gd name="connsiteX4" fmla="*/ 25552 w 127152"/>
              <a:gd name="connsiteY4" fmla="*/ 304800 h 1016000"/>
              <a:gd name="connsiteX5" fmla="*/ 12852 w 127152"/>
              <a:gd name="connsiteY5" fmla="*/ 444500 h 1016000"/>
              <a:gd name="connsiteX6" fmla="*/ 152 w 127152"/>
              <a:gd name="connsiteY6" fmla="*/ 558800 h 1016000"/>
              <a:gd name="connsiteX7" fmla="*/ 25552 w 127152"/>
              <a:gd name="connsiteY7" fmla="*/ 762000 h 1016000"/>
              <a:gd name="connsiteX8" fmla="*/ 38252 w 127152"/>
              <a:gd name="connsiteY8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152" h="1016000">
                <a:moveTo>
                  <a:pt x="127152" y="0"/>
                </a:moveTo>
                <a:cubicBezTo>
                  <a:pt x="93557" y="134381"/>
                  <a:pt x="139169" y="-23864"/>
                  <a:pt x="89052" y="88900"/>
                </a:cubicBezTo>
                <a:cubicBezTo>
                  <a:pt x="78178" y="113366"/>
                  <a:pt x="72119" y="139700"/>
                  <a:pt x="63652" y="165100"/>
                </a:cubicBezTo>
                <a:cubicBezTo>
                  <a:pt x="59419" y="177800"/>
                  <a:pt x="53577" y="190073"/>
                  <a:pt x="50952" y="203200"/>
                </a:cubicBezTo>
                <a:cubicBezTo>
                  <a:pt x="35627" y="279827"/>
                  <a:pt x="45078" y="246222"/>
                  <a:pt x="25552" y="304800"/>
                </a:cubicBezTo>
                <a:cubicBezTo>
                  <a:pt x="21319" y="351367"/>
                  <a:pt x="17505" y="397973"/>
                  <a:pt x="12852" y="444500"/>
                </a:cubicBezTo>
                <a:cubicBezTo>
                  <a:pt x="9038" y="482644"/>
                  <a:pt x="-1380" y="520496"/>
                  <a:pt x="152" y="558800"/>
                </a:cubicBezTo>
                <a:cubicBezTo>
                  <a:pt x="2880" y="627006"/>
                  <a:pt x="17085" y="694267"/>
                  <a:pt x="25552" y="762000"/>
                </a:cubicBezTo>
                <a:cubicBezTo>
                  <a:pt x="38998" y="990578"/>
                  <a:pt x="38252" y="905809"/>
                  <a:pt x="38252" y="101600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208682" y="1811402"/>
            <a:ext cx="7178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solidFill>
                  <a:srgbClr val="0070C0"/>
                </a:solidFill>
              </a:rPr>
              <a:t>Contributing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courses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may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be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diluted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by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noisy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courses</a:t>
            </a:r>
          </a:p>
        </p:txBody>
      </p:sp>
      <p:sp>
        <p:nvSpPr>
          <p:cNvPr id="6" name="矩形 5"/>
          <p:cNvSpPr/>
          <p:nvPr/>
        </p:nvSpPr>
        <p:spPr>
          <a:xfrm>
            <a:off x="535133" y="3113706"/>
            <a:ext cx="6454603" cy="232427"/>
          </a:xfrm>
          <a:prstGeom prst="rect">
            <a:avLst/>
          </a:prstGeom>
          <a:solidFill>
            <a:schemeClr val="accent3">
              <a:lumMod val="85000"/>
              <a:alpha val="29000"/>
            </a:schemeClr>
          </a:solidFill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41731" y="4420077"/>
            <a:ext cx="6454603" cy="232427"/>
          </a:xfrm>
          <a:prstGeom prst="rect">
            <a:avLst/>
          </a:prstGeom>
          <a:solidFill>
            <a:schemeClr val="accent3">
              <a:lumMod val="85000"/>
              <a:alpha val="29000"/>
            </a:schemeClr>
          </a:solidFill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1755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1" y="2362328"/>
            <a:ext cx="3799975" cy="28520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17" y="2362328"/>
            <a:ext cx="3738631" cy="28060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2917" y="6134623"/>
            <a:ext cx="8272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(A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bigger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#categories/#courses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indicates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user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more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distractive)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829202" y="5197012"/>
            <a:ext cx="2992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70C0"/>
                </a:solidFill>
              </a:rPr>
              <a:t>A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large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number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of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users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enrolled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diverse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courses</a:t>
            </a:r>
            <a:endParaRPr kumimoji="1"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25365" y="5211553"/>
            <a:ext cx="482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70C0"/>
                </a:solidFill>
              </a:rPr>
              <a:t>The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recommendation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performance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based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on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the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diverse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profiles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is</a:t>
            </a:r>
            <a:r>
              <a:rPr kumimoji="1" lang="zh-CN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0070C0"/>
                </a:solidFill>
              </a:rPr>
              <a:t>impacted</a:t>
            </a:r>
            <a:endParaRPr kumimoji="1"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778" y="695405"/>
            <a:ext cx="1653669" cy="482320"/>
          </a:xfrm>
          <a:prstGeom prst="rect">
            <a:avLst/>
          </a:prstGeom>
        </p:spPr>
      </p:pic>
      <p:grpSp>
        <p:nvGrpSpPr>
          <p:cNvPr id="30" name="组 29"/>
          <p:cNvGrpSpPr/>
          <p:nvPr/>
        </p:nvGrpSpPr>
        <p:grpSpPr>
          <a:xfrm>
            <a:off x="508095" y="1448107"/>
            <a:ext cx="8653516" cy="762905"/>
            <a:chOff x="445263" y="1072995"/>
            <a:chExt cx="8653516" cy="762905"/>
          </a:xfrm>
        </p:grpSpPr>
        <p:grpSp>
          <p:nvGrpSpPr>
            <p:cNvPr id="10" name="组合 28"/>
            <p:cNvGrpSpPr/>
            <p:nvPr/>
          </p:nvGrpSpPr>
          <p:grpSpPr>
            <a:xfrm>
              <a:off x="445263" y="1072995"/>
              <a:ext cx="8653516" cy="762905"/>
              <a:chOff x="1434046" y="1989263"/>
              <a:chExt cx="8799061" cy="870239"/>
            </a:xfrm>
          </p:grpSpPr>
          <p:cxnSp>
            <p:nvCxnSpPr>
              <p:cNvPr id="11" name="直接连接符 9"/>
              <p:cNvCxnSpPr/>
              <p:nvPr/>
            </p:nvCxnSpPr>
            <p:spPr>
              <a:xfrm flipV="1">
                <a:off x="1551792" y="2006690"/>
                <a:ext cx="8245795" cy="457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1"/>
              <p:cNvCxnSpPr/>
              <p:nvPr/>
            </p:nvCxnSpPr>
            <p:spPr>
              <a:xfrm>
                <a:off x="1551792" y="2379409"/>
                <a:ext cx="8245795" cy="13331"/>
              </a:xfrm>
              <a:prstGeom prst="line">
                <a:avLst/>
              </a:prstGeom>
              <a:ln w="95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" name="组合 15"/>
              <p:cNvGrpSpPr/>
              <p:nvPr/>
            </p:nvGrpSpPr>
            <p:grpSpPr>
              <a:xfrm>
                <a:off x="1546842" y="1989263"/>
                <a:ext cx="8026675" cy="473830"/>
                <a:chOff x="1546842" y="1997574"/>
                <a:chExt cx="8026675" cy="473830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546842" y="2015001"/>
                  <a:ext cx="972589" cy="456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b="1" dirty="0" smtClean="0"/>
                    <a:t>Users</a:t>
                  </a:r>
                  <a:endParaRPr lang="zh-CN" altLang="en-US" sz="2000" b="1" dirty="0"/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2577452" y="1998026"/>
                  <a:ext cx="1314336" cy="456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b="1" dirty="0" smtClean="0"/>
                    <a:t>Courses</a:t>
                  </a:r>
                  <a:endParaRPr lang="zh-CN" altLang="en-US" sz="2000" b="1" dirty="0"/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3845522" y="1997574"/>
                  <a:ext cx="1801149" cy="456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b="1" dirty="0" smtClean="0"/>
                    <a:t>Categories</a:t>
                  </a:r>
                  <a:endParaRPr lang="zh-CN" altLang="en-US" sz="2000" b="1" dirty="0"/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8297878" y="2015001"/>
                  <a:ext cx="1275639" cy="456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b="1" dirty="0" smtClean="0"/>
                    <a:t>Time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15" name="组合 18"/>
              <p:cNvGrpSpPr/>
              <p:nvPr/>
            </p:nvGrpSpPr>
            <p:grpSpPr>
              <a:xfrm>
                <a:off x="1434046" y="2392740"/>
                <a:ext cx="8799061" cy="466762"/>
                <a:chOff x="1431274" y="1990957"/>
                <a:chExt cx="8799061" cy="466762"/>
              </a:xfrm>
            </p:grpSpPr>
            <p:sp>
              <p:nvSpPr>
                <p:cNvPr id="18" name="文本框 17"/>
                <p:cNvSpPr txBox="1"/>
                <p:nvPr/>
              </p:nvSpPr>
              <p:spPr>
                <a:xfrm>
                  <a:off x="1431274" y="1990957"/>
                  <a:ext cx="1207973" cy="456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000" dirty="0" smtClean="0"/>
                    <a:t>82,535</a:t>
                  </a:r>
                  <a:endParaRPr lang="zh-CN" altLang="en-US" sz="2000" dirty="0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2750085" y="1997368"/>
                  <a:ext cx="972589" cy="456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dirty="0" smtClean="0"/>
                    <a:t>1,302</a:t>
                  </a:r>
                  <a:endParaRPr lang="zh-CN" altLang="en-US" sz="2000" dirty="0"/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4326080" y="2001317"/>
                  <a:ext cx="474847" cy="456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dirty="0" smtClean="0"/>
                    <a:t>23</a:t>
                  </a:r>
                  <a:endParaRPr lang="zh-CN" altLang="en-US" sz="2000" dirty="0"/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7394913" y="1990957"/>
                  <a:ext cx="2835422" cy="456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dirty="0" smtClean="0"/>
                    <a:t>2016.10.1-2018.3.31</a:t>
                  </a:r>
                  <a:endParaRPr lang="zh-CN" altLang="en-US" sz="2000" dirty="0"/>
                </a:p>
              </p:txBody>
            </p:sp>
          </p:grpSp>
          <p:cxnSp>
            <p:nvCxnSpPr>
              <p:cNvPr id="16" name="直接连接符 27"/>
              <p:cNvCxnSpPr/>
              <p:nvPr/>
            </p:nvCxnSpPr>
            <p:spPr>
              <a:xfrm>
                <a:off x="1554562" y="2803351"/>
                <a:ext cx="8243024" cy="4579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27"/>
            <p:cNvSpPr txBox="1"/>
            <p:nvPr/>
          </p:nvSpPr>
          <p:spPr>
            <a:xfrm>
              <a:off x="4298942" y="1079954"/>
              <a:ext cx="2631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 dirty="0" smtClean="0"/>
                <a:t>User-course</a:t>
              </a:r>
              <a:r>
                <a:rPr lang="zh-CN" altLang="en-US" sz="2000" b="1" dirty="0" smtClean="0"/>
                <a:t> </a:t>
              </a:r>
              <a:r>
                <a:rPr lang="en-US" altLang="zh-CN" sz="2000" b="1" dirty="0" smtClean="0"/>
                <a:t>pairs</a:t>
              </a:r>
              <a:endParaRPr lang="zh-CN" altLang="en-US" sz="2000" b="1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95056" y="1427444"/>
              <a:ext cx="15428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smtClean="0"/>
                <a:t>458,454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4245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Idea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Challenges</a:t>
            </a:r>
            <a:endParaRPr kumimoji="1" lang="zh-CN" altLang="en-US" dirty="0"/>
          </a:p>
        </p:txBody>
      </p:sp>
      <p:sp>
        <p:nvSpPr>
          <p:cNvPr id="5" name="云形标注 4"/>
          <p:cNvSpPr/>
          <p:nvPr/>
        </p:nvSpPr>
        <p:spPr>
          <a:xfrm>
            <a:off x="2044700" y="2905336"/>
            <a:ext cx="5461000" cy="2873163"/>
          </a:xfrm>
          <a:prstGeom prst="cloud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Without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supervised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information,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how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determine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remove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which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courses?</a:t>
            </a:r>
            <a:endParaRPr kumimoji="1"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54100" y="1701905"/>
            <a:ext cx="2870200" cy="762000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</a:rPr>
              <a:t>Attention</a:t>
            </a:r>
            <a:r>
              <a:rPr kumimoji="1" lang="zh-CN" altLang="en-US" sz="24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tx1"/>
                </a:solidFill>
              </a:rPr>
              <a:t>coefficients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35600" y="1701905"/>
            <a:ext cx="2870200" cy="762000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</a:rPr>
              <a:t>Remove</a:t>
            </a:r>
            <a:r>
              <a:rPr kumimoji="1" lang="zh-CN" altLang="en-US" sz="24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tx1"/>
                </a:solidFill>
              </a:rPr>
              <a:t>noisy</a:t>
            </a:r>
            <a:r>
              <a:rPr kumimoji="1" lang="zh-CN" altLang="en-US" sz="24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tx1"/>
                </a:solidFill>
              </a:rPr>
              <a:t>courses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406900" y="1968605"/>
            <a:ext cx="558800" cy="317500"/>
          </a:xfrm>
          <a:prstGeom prst="rightArrow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905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1471" y="1405174"/>
            <a:ext cx="8066929" cy="715114"/>
          </a:xfrm>
        </p:spPr>
        <p:txBody>
          <a:bodyPr/>
          <a:lstStyle/>
          <a:p>
            <a:r>
              <a:rPr lang="en-US" altLang="zh-CN" sz="2800" dirty="0"/>
              <a:t>R</a:t>
            </a:r>
            <a:r>
              <a:rPr lang="en-US" altLang="zh-CN" sz="2800" dirty="0" smtClean="0"/>
              <a:t>evise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profiles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based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feedbacks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recommender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/>
          </a:p>
        </p:txBody>
      </p:sp>
      <p:sp>
        <p:nvSpPr>
          <p:cNvPr id="10" name="椭圆 9"/>
          <p:cNvSpPr/>
          <p:nvPr/>
        </p:nvSpPr>
        <p:spPr>
          <a:xfrm>
            <a:off x="1235059" y="3124538"/>
            <a:ext cx="2069431" cy="1034716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Profile</a:t>
            </a:r>
            <a:r>
              <a:rPr kumimoji="1" lang="zh-CN" altLang="en-US" sz="28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Reviser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172784" y="3124538"/>
            <a:ext cx="3615615" cy="1034716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Recommender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3713718" y="3524164"/>
            <a:ext cx="1267810" cy="114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558431" y="2961389"/>
            <a:ext cx="175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smtClean="0"/>
              <a:t>Feedback</a:t>
            </a:r>
            <a:endParaRPr kumimoji="1"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845155" y="4390113"/>
            <a:ext cx="2344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mtClean="0"/>
              <a:t>Environment</a:t>
            </a:r>
            <a:endParaRPr kumimoji="1" lang="zh-CN" altLang="en-US" sz="2800" dirty="0"/>
          </a:p>
        </p:txBody>
      </p:sp>
      <p:sp>
        <p:nvSpPr>
          <p:cNvPr id="43" name="文本框 42"/>
          <p:cNvSpPr txBox="1"/>
          <p:nvPr/>
        </p:nvSpPr>
        <p:spPr>
          <a:xfrm>
            <a:off x="1736372" y="4431041"/>
            <a:ext cx="131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mtClean="0"/>
              <a:t>Agent</a:t>
            </a:r>
            <a:endParaRPr kumimoji="1" lang="zh-CN" altLang="en-US" sz="2800" dirty="0"/>
          </a:p>
        </p:txBody>
      </p:sp>
      <p:cxnSp>
        <p:nvCxnSpPr>
          <p:cNvPr id="47" name="直线箭头连接符 46"/>
          <p:cNvCxnSpPr/>
          <p:nvPr/>
        </p:nvCxnSpPr>
        <p:spPr>
          <a:xfrm>
            <a:off x="3685402" y="3790389"/>
            <a:ext cx="13244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475545" y="3974615"/>
            <a:ext cx="169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Revised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profiles</a:t>
            </a:r>
            <a:endParaRPr kumimoji="1" lang="zh-CN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3" y="1834219"/>
            <a:ext cx="9014205" cy="36180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73264" y="3074492"/>
            <a:ext cx="123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Not revise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 rot="2700000" flipH="1">
            <a:off x="1283931" y="3043554"/>
            <a:ext cx="120490" cy="6219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223600" y="4381409"/>
            <a:ext cx="4894079" cy="714156"/>
          </a:xfrm>
          <a:custGeom>
            <a:avLst/>
            <a:gdLst>
              <a:gd name="connsiteX0" fmla="*/ 0 w 4752870"/>
              <a:gd name="connsiteY0" fmla="*/ 0 h 714156"/>
              <a:gd name="connsiteX1" fmla="*/ 50241 w 4752870"/>
              <a:gd name="connsiteY1" fmla="*/ 80387 h 714156"/>
              <a:gd name="connsiteX2" fmla="*/ 80386 w 4752870"/>
              <a:gd name="connsiteY2" fmla="*/ 150726 h 714156"/>
              <a:gd name="connsiteX3" fmla="*/ 100483 w 4752870"/>
              <a:gd name="connsiteY3" fmla="*/ 180871 h 714156"/>
              <a:gd name="connsiteX4" fmla="*/ 130628 w 4752870"/>
              <a:gd name="connsiteY4" fmla="*/ 241161 h 714156"/>
              <a:gd name="connsiteX5" fmla="*/ 190918 w 4752870"/>
              <a:gd name="connsiteY5" fmla="*/ 291403 h 714156"/>
              <a:gd name="connsiteX6" fmla="*/ 211015 w 4752870"/>
              <a:gd name="connsiteY6" fmla="*/ 321548 h 714156"/>
              <a:gd name="connsiteX7" fmla="*/ 311498 w 4752870"/>
              <a:gd name="connsiteY7" fmla="*/ 351693 h 714156"/>
              <a:gd name="connsiteX8" fmla="*/ 401934 w 4752870"/>
              <a:gd name="connsiteY8" fmla="*/ 391886 h 714156"/>
              <a:gd name="connsiteX9" fmla="*/ 462224 w 4752870"/>
              <a:gd name="connsiteY9" fmla="*/ 411983 h 714156"/>
              <a:gd name="connsiteX10" fmla="*/ 522514 w 4752870"/>
              <a:gd name="connsiteY10" fmla="*/ 442128 h 714156"/>
              <a:gd name="connsiteX11" fmla="*/ 552659 w 4752870"/>
              <a:gd name="connsiteY11" fmla="*/ 462224 h 714156"/>
              <a:gd name="connsiteX12" fmla="*/ 622997 w 4752870"/>
              <a:gd name="connsiteY12" fmla="*/ 482321 h 714156"/>
              <a:gd name="connsiteX13" fmla="*/ 713433 w 4752870"/>
              <a:gd name="connsiteY13" fmla="*/ 532563 h 714156"/>
              <a:gd name="connsiteX14" fmla="*/ 743578 w 4752870"/>
              <a:gd name="connsiteY14" fmla="*/ 552660 h 714156"/>
              <a:gd name="connsiteX15" fmla="*/ 803868 w 4752870"/>
              <a:gd name="connsiteY15" fmla="*/ 572756 h 714156"/>
              <a:gd name="connsiteX16" fmla="*/ 834013 w 4752870"/>
              <a:gd name="connsiteY16" fmla="*/ 582805 h 714156"/>
              <a:gd name="connsiteX17" fmla="*/ 884254 w 4752870"/>
              <a:gd name="connsiteY17" fmla="*/ 592853 h 714156"/>
              <a:gd name="connsiteX18" fmla="*/ 954593 w 4752870"/>
              <a:gd name="connsiteY18" fmla="*/ 612950 h 714156"/>
              <a:gd name="connsiteX19" fmla="*/ 1145512 w 4752870"/>
              <a:gd name="connsiteY19" fmla="*/ 622998 h 714156"/>
              <a:gd name="connsiteX20" fmla="*/ 1215850 w 4752870"/>
              <a:gd name="connsiteY20" fmla="*/ 643095 h 714156"/>
              <a:gd name="connsiteX21" fmla="*/ 1406769 w 4752870"/>
              <a:gd name="connsiteY21" fmla="*/ 653143 h 714156"/>
              <a:gd name="connsiteX22" fmla="*/ 1467059 w 4752870"/>
              <a:gd name="connsiteY22" fmla="*/ 673240 h 714156"/>
              <a:gd name="connsiteX23" fmla="*/ 1657978 w 4752870"/>
              <a:gd name="connsiteY23" fmla="*/ 693337 h 714156"/>
              <a:gd name="connsiteX24" fmla="*/ 1808703 w 4752870"/>
              <a:gd name="connsiteY24" fmla="*/ 703385 h 714156"/>
              <a:gd name="connsiteX25" fmla="*/ 2100105 w 4752870"/>
              <a:gd name="connsiteY25" fmla="*/ 703385 h 714156"/>
              <a:gd name="connsiteX26" fmla="*/ 2441749 w 4752870"/>
              <a:gd name="connsiteY26" fmla="*/ 693337 h 714156"/>
              <a:gd name="connsiteX27" fmla="*/ 2964263 w 4752870"/>
              <a:gd name="connsiteY27" fmla="*/ 683288 h 714156"/>
              <a:gd name="connsiteX28" fmla="*/ 3094892 w 4752870"/>
              <a:gd name="connsiteY28" fmla="*/ 663192 h 714156"/>
              <a:gd name="connsiteX29" fmla="*/ 3235569 w 4752870"/>
              <a:gd name="connsiteY29" fmla="*/ 653143 h 714156"/>
              <a:gd name="connsiteX30" fmla="*/ 3305907 w 4752870"/>
              <a:gd name="connsiteY30" fmla="*/ 643095 h 714156"/>
              <a:gd name="connsiteX31" fmla="*/ 3416439 w 4752870"/>
              <a:gd name="connsiteY31" fmla="*/ 612950 h 714156"/>
              <a:gd name="connsiteX32" fmla="*/ 3506874 w 4752870"/>
              <a:gd name="connsiteY32" fmla="*/ 602901 h 714156"/>
              <a:gd name="connsiteX33" fmla="*/ 3577213 w 4752870"/>
              <a:gd name="connsiteY33" fmla="*/ 592853 h 714156"/>
              <a:gd name="connsiteX34" fmla="*/ 3727938 w 4752870"/>
              <a:gd name="connsiteY34" fmla="*/ 572756 h 714156"/>
              <a:gd name="connsiteX35" fmla="*/ 3798276 w 4752870"/>
              <a:gd name="connsiteY35" fmla="*/ 562708 h 714156"/>
              <a:gd name="connsiteX36" fmla="*/ 3838470 w 4752870"/>
              <a:gd name="connsiteY36" fmla="*/ 552660 h 714156"/>
              <a:gd name="connsiteX37" fmla="*/ 3949002 w 4752870"/>
              <a:gd name="connsiteY37" fmla="*/ 542611 h 714156"/>
              <a:gd name="connsiteX38" fmla="*/ 3979147 w 4752870"/>
              <a:gd name="connsiteY38" fmla="*/ 532563 h 714156"/>
              <a:gd name="connsiteX39" fmla="*/ 4139920 w 4752870"/>
              <a:gd name="connsiteY39" fmla="*/ 502418 h 714156"/>
              <a:gd name="connsiteX40" fmla="*/ 4180114 w 4752870"/>
              <a:gd name="connsiteY40" fmla="*/ 492370 h 714156"/>
              <a:gd name="connsiteX41" fmla="*/ 4230356 w 4752870"/>
              <a:gd name="connsiteY41" fmla="*/ 482321 h 714156"/>
              <a:gd name="connsiteX42" fmla="*/ 4290646 w 4752870"/>
              <a:gd name="connsiteY42" fmla="*/ 462224 h 714156"/>
              <a:gd name="connsiteX43" fmla="*/ 4320791 w 4752870"/>
              <a:gd name="connsiteY43" fmla="*/ 452176 h 714156"/>
              <a:gd name="connsiteX44" fmla="*/ 4381081 w 4752870"/>
              <a:gd name="connsiteY44" fmla="*/ 442128 h 714156"/>
              <a:gd name="connsiteX45" fmla="*/ 4481564 w 4752870"/>
              <a:gd name="connsiteY45" fmla="*/ 411983 h 714156"/>
              <a:gd name="connsiteX46" fmla="*/ 4511709 w 4752870"/>
              <a:gd name="connsiteY46" fmla="*/ 391886 h 714156"/>
              <a:gd name="connsiteX47" fmla="*/ 4541854 w 4752870"/>
              <a:gd name="connsiteY47" fmla="*/ 381838 h 714156"/>
              <a:gd name="connsiteX48" fmla="*/ 4572000 w 4752870"/>
              <a:gd name="connsiteY48" fmla="*/ 361741 h 714156"/>
              <a:gd name="connsiteX49" fmla="*/ 4672483 w 4752870"/>
              <a:gd name="connsiteY49" fmla="*/ 331596 h 714156"/>
              <a:gd name="connsiteX50" fmla="*/ 4752870 w 4752870"/>
              <a:gd name="connsiteY50" fmla="*/ 301451 h 71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752870" h="714156">
                <a:moveTo>
                  <a:pt x="0" y="0"/>
                </a:moveTo>
                <a:cubicBezTo>
                  <a:pt x="45173" y="112936"/>
                  <a:pt x="-8257" y="-1510"/>
                  <a:pt x="50241" y="80387"/>
                </a:cubicBezTo>
                <a:cubicBezTo>
                  <a:pt x="85093" y="129181"/>
                  <a:pt x="58517" y="106988"/>
                  <a:pt x="80386" y="150726"/>
                </a:cubicBezTo>
                <a:cubicBezTo>
                  <a:pt x="85787" y="161528"/>
                  <a:pt x="93784" y="170823"/>
                  <a:pt x="100483" y="180871"/>
                </a:cubicBezTo>
                <a:cubicBezTo>
                  <a:pt x="108655" y="205389"/>
                  <a:pt x="111148" y="221682"/>
                  <a:pt x="130628" y="241161"/>
                </a:cubicBezTo>
                <a:cubicBezTo>
                  <a:pt x="209669" y="320201"/>
                  <a:pt x="108610" y="192632"/>
                  <a:pt x="190918" y="291403"/>
                </a:cubicBezTo>
                <a:cubicBezTo>
                  <a:pt x="198649" y="300681"/>
                  <a:pt x="200774" y="315147"/>
                  <a:pt x="211015" y="321548"/>
                </a:cubicBezTo>
                <a:cubicBezTo>
                  <a:pt x="227320" y="331738"/>
                  <a:pt x="287970" y="345811"/>
                  <a:pt x="311498" y="351693"/>
                </a:cubicBezTo>
                <a:cubicBezTo>
                  <a:pt x="359270" y="383539"/>
                  <a:pt x="330188" y="367971"/>
                  <a:pt x="401934" y="391886"/>
                </a:cubicBezTo>
                <a:cubicBezTo>
                  <a:pt x="401939" y="391888"/>
                  <a:pt x="462220" y="411980"/>
                  <a:pt x="462224" y="411983"/>
                </a:cubicBezTo>
                <a:cubicBezTo>
                  <a:pt x="548615" y="469575"/>
                  <a:pt x="439311" y="400526"/>
                  <a:pt x="522514" y="442128"/>
                </a:cubicBezTo>
                <a:cubicBezTo>
                  <a:pt x="533316" y="447529"/>
                  <a:pt x="541857" y="456823"/>
                  <a:pt x="552659" y="462224"/>
                </a:cubicBezTo>
                <a:cubicBezTo>
                  <a:pt x="567079" y="469434"/>
                  <a:pt x="610113" y="479100"/>
                  <a:pt x="622997" y="482321"/>
                </a:cubicBezTo>
                <a:cubicBezTo>
                  <a:pt x="692100" y="528391"/>
                  <a:pt x="660373" y="514878"/>
                  <a:pt x="713433" y="532563"/>
                </a:cubicBezTo>
                <a:cubicBezTo>
                  <a:pt x="723481" y="539262"/>
                  <a:pt x="732542" y="547755"/>
                  <a:pt x="743578" y="552660"/>
                </a:cubicBezTo>
                <a:cubicBezTo>
                  <a:pt x="762936" y="561263"/>
                  <a:pt x="783771" y="566057"/>
                  <a:pt x="803868" y="572756"/>
                </a:cubicBezTo>
                <a:cubicBezTo>
                  <a:pt x="813916" y="576105"/>
                  <a:pt x="823627" y="580728"/>
                  <a:pt x="834013" y="582805"/>
                </a:cubicBezTo>
                <a:cubicBezTo>
                  <a:pt x="850760" y="586154"/>
                  <a:pt x="867685" y="588711"/>
                  <a:pt x="884254" y="592853"/>
                </a:cubicBezTo>
                <a:cubicBezTo>
                  <a:pt x="910888" y="599511"/>
                  <a:pt x="925785" y="610445"/>
                  <a:pt x="954593" y="612950"/>
                </a:cubicBezTo>
                <a:cubicBezTo>
                  <a:pt x="1018081" y="618471"/>
                  <a:pt x="1081872" y="619649"/>
                  <a:pt x="1145512" y="622998"/>
                </a:cubicBezTo>
                <a:cubicBezTo>
                  <a:pt x="1163139" y="628873"/>
                  <a:pt x="1198785" y="641611"/>
                  <a:pt x="1215850" y="643095"/>
                </a:cubicBezTo>
                <a:cubicBezTo>
                  <a:pt x="1279338" y="648616"/>
                  <a:pt x="1343129" y="649794"/>
                  <a:pt x="1406769" y="653143"/>
                </a:cubicBezTo>
                <a:cubicBezTo>
                  <a:pt x="1426866" y="659842"/>
                  <a:pt x="1445980" y="671132"/>
                  <a:pt x="1467059" y="673240"/>
                </a:cubicBezTo>
                <a:cubicBezTo>
                  <a:pt x="1597722" y="686306"/>
                  <a:pt x="1534087" y="679571"/>
                  <a:pt x="1657978" y="693337"/>
                </a:cubicBezTo>
                <a:cubicBezTo>
                  <a:pt x="1747042" y="723024"/>
                  <a:pt x="1697214" y="715772"/>
                  <a:pt x="1808703" y="703385"/>
                </a:cubicBezTo>
                <a:cubicBezTo>
                  <a:pt x="1937184" y="671265"/>
                  <a:pt x="1792696" y="703385"/>
                  <a:pt x="2100105" y="703385"/>
                </a:cubicBezTo>
                <a:cubicBezTo>
                  <a:pt x="2214036" y="703385"/>
                  <a:pt x="2327849" y="695986"/>
                  <a:pt x="2441749" y="693337"/>
                </a:cubicBezTo>
                <a:lnTo>
                  <a:pt x="2964263" y="683288"/>
                </a:lnTo>
                <a:cubicBezTo>
                  <a:pt x="3021749" y="671791"/>
                  <a:pt x="3027972" y="669276"/>
                  <a:pt x="3094892" y="663192"/>
                </a:cubicBezTo>
                <a:cubicBezTo>
                  <a:pt x="3141711" y="658936"/>
                  <a:pt x="3188769" y="657600"/>
                  <a:pt x="3235569" y="653143"/>
                </a:cubicBezTo>
                <a:cubicBezTo>
                  <a:pt x="3259146" y="650898"/>
                  <a:pt x="3282461" y="646444"/>
                  <a:pt x="3305907" y="643095"/>
                </a:cubicBezTo>
                <a:cubicBezTo>
                  <a:pt x="3345962" y="629743"/>
                  <a:pt x="3368263" y="621452"/>
                  <a:pt x="3416439" y="612950"/>
                </a:cubicBezTo>
                <a:cubicBezTo>
                  <a:pt x="3446308" y="607679"/>
                  <a:pt x="3476778" y="606663"/>
                  <a:pt x="3506874" y="602901"/>
                </a:cubicBezTo>
                <a:cubicBezTo>
                  <a:pt x="3530375" y="599963"/>
                  <a:pt x="3553804" y="596454"/>
                  <a:pt x="3577213" y="592853"/>
                </a:cubicBezTo>
                <a:cubicBezTo>
                  <a:pt x="3743321" y="567299"/>
                  <a:pt x="3504261" y="600716"/>
                  <a:pt x="3727938" y="572756"/>
                </a:cubicBezTo>
                <a:cubicBezTo>
                  <a:pt x="3751439" y="569818"/>
                  <a:pt x="3774974" y="566945"/>
                  <a:pt x="3798276" y="562708"/>
                </a:cubicBezTo>
                <a:cubicBezTo>
                  <a:pt x="3811864" y="560238"/>
                  <a:pt x="3824781" y="554485"/>
                  <a:pt x="3838470" y="552660"/>
                </a:cubicBezTo>
                <a:cubicBezTo>
                  <a:pt x="3875141" y="547770"/>
                  <a:pt x="3912158" y="545961"/>
                  <a:pt x="3949002" y="542611"/>
                </a:cubicBezTo>
                <a:cubicBezTo>
                  <a:pt x="3959050" y="539262"/>
                  <a:pt x="3968807" y="534861"/>
                  <a:pt x="3979147" y="532563"/>
                </a:cubicBezTo>
                <a:cubicBezTo>
                  <a:pt x="4131811" y="498639"/>
                  <a:pt x="3921077" y="557126"/>
                  <a:pt x="4139920" y="502418"/>
                </a:cubicBezTo>
                <a:cubicBezTo>
                  <a:pt x="4153318" y="499069"/>
                  <a:pt x="4166633" y="495366"/>
                  <a:pt x="4180114" y="492370"/>
                </a:cubicBezTo>
                <a:cubicBezTo>
                  <a:pt x="4196786" y="488665"/>
                  <a:pt x="4213879" y="486815"/>
                  <a:pt x="4230356" y="482321"/>
                </a:cubicBezTo>
                <a:cubicBezTo>
                  <a:pt x="4250793" y="476747"/>
                  <a:pt x="4270549" y="468923"/>
                  <a:pt x="4290646" y="462224"/>
                </a:cubicBezTo>
                <a:cubicBezTo>
                  <a:pt x="4300694" y="458875"/>
                  <a:pt x="4310343" y="453917"/>
                  <a:pt x="4320791" y="452176"/>
                </a:cubicBezTo>
                <a:lnTo>
                  <a:pt x="4381081" y="442128"/>
                </a:lnTo>
                <a:cubicBezTo>
                  <a:pt x="4448916" y="396904"/>
                  <a:pt x="4364002" y="447252"/>
                  <a:pt x="4481564" y="411983"/>
                </a:cubicBezTo>
                <a:cubicBezTo>
                  <a:pt x="4493131" y="408513"/>
                  <a:pt x="4500907" y="397287"/>
                  <a:pt x="4511709" y="391886"/>
                </a:cubicBezTo>
                <a:cubicBezTo>
                  <a:pt x="4521183" y="387149"/>
                  <a:pt x="4531806" y="385187"/>
                  <a:pt x="4541854" y="381838"/>
                </a:cubicBezTo>
                <a:cubicBezTo>
                  <a:pt x="4551903" y="375139"/>
                  <a:pt x="4560964" y="366646"/>
                  <a:pt x="4572000" y="361741"/>
                </a:cubicBezTo>
                <a:cubicBezTo>
                  <a:pt x="4621197" y="339876"/>
                  <a:pt x="4627511" y="345088"/>
                  <a:pt x="4672483" y="331596"/>
                </a:cubicBezTo>
                <a:cubicBezTo>
                  <a:pt x="4728643" y="314748"/>
                  <a:pt x="4717798" y="318986"/>
                  <a:pt x="4752870" y="301451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68090" y="2781553"/>
            <a:ext cx="123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evise</a:t>
            </a:r>
            <a:endParaRPr lang="zh-CN" altLang="en-US" dirty="0"/>
          </a:p>
        </p:txBody>
      </p:sp>
      <p:sp>
        <p:nvSpPr>
          <p:cNvPr id="13" name="下箭头 12"/>
          <p:cNvSpPr/>
          <p:nvPr/>
        </p:nvSpPr>
        <p:spPr>
          <a:xfrm rot="-3060000" flipH="1">
            <a:off x="2182804" y="2957134"/>
            <a:ext cx="125269" cy="78246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 rot="-5400000" flipH="1">
            <a:off x="2941342" y="3642485"/>
            <a:ext cx="125269" cy="1873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 rot="-5400000" flipH="1">
            <a:off x="3551616" y="3660415"/>
            <a:ext cx="113881" cy="1548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 rot="-5400000" flipH="1">
            <a:off x="4150499" y="3654350"/>
            <a:ext cx="125269" cy="17028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 flipH="1">
            <a:off x="2650239" y="3926330"/>
            <a:ext cx="103528" cy="4858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 flipH="1">
            <a:off x="3274904" y="3903714"/>
            <a:ext cx="103528" cy="53443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 flipH="1">
            <a:off x="3859386" y="3939730"/>
            <a:ext cx="103528" cy="4858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flipH="1">
            <a:off x="4453916" y="3931357"/>
            <a:ext cx="103528" cy="4858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rot="-5400000" flipH="1">
            <a:off x="5466950" y="3974841"/>
            <a:ext cx="41290" cy="1145607"/>
          </a:xfrm>
          <a:prstGeom prst="downArrow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 rot="13140000" flipH="1">
            <a:off x="6579346" y="3883879"/>
            <a:ext cx="120490" cy="42482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3" name="下箭头 22"/>
          <p:cNvSpPr/>
          <p:nvPr/>
        </p:nvSpPr>
        <p:spPr>
          <a:xfrm rot="10800000" flipH="1">
            <a:off x="6857801" y="3938383"/>
            <a:ext cx="109536" cy="31917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4" name="下箭头 23"/>
          <p:cNvSpPr/>
          <p:nvPr/>
        </p:nvSpPr>
        <p:spPr>
          <a:xfrm rot="8460000" flipH="1">
            <a:off x="7181021" y="3865994"/>
            <a:ext cx="109536" cy="46731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5" name="下箭头 24"/>
          <p:cNvSpPr/>
          <p:nvPr/>
        </p:nvSpPr>
        <p:spPr>
          <a:xfrm rot="8640000" flipH="1">
            <a:off x="7977987" y="3175607"/>
            <a:ext cx="109536" cy="121208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6" name="下箭头 25"/>
          <p:cNvSpPr/>
          <p:nvPr/>
        </p:nvSpPr>
        <p:spPr>
          <a:xfrm rot="13140000" flipH="1">
            <a:off x="7088911" y="3239135"/>
            <a:ext cx="109536" cy="35109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7" name="下箭头 26"/>
          <p:cNvSpPr/>
          <p:nvPr/>
        </p:nvSpPr>
        <p:spPr>
          <a:xfrm rot="10800000" flipH="1">
            <a:off x="7402083" y="2417166"/>
            <a:ext cx="109536" cy="29016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8" name="下箭头 27"/>
          <p:cNvSpPr/>
          <p:nvPr/>
        </p:nvSpPr>
        <p:spPr>
          <a:xfrm rot="-1620000" flipH="1">
            <a:off x="1467899" y="2294836"/>
            <a:ext cx="94415" cy="38620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下箭头 28"/>
          <p:cNvSpPr/>
          <p:nvPr/>
        </p:nvSpPr>
        <p:spPr>
          <a:xfrm rot="5400000" flipH="1">
            <a:off x="5464427" y="1218980"/>
            <a:ext cx="109536" cy="214727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0" name="下箭头 29"/>
          <p:cNvSpPr/>
          <p:nvPr/>
        </p:nvSpPr>
        <p:spPr>
          <a:xfrm rot="4200000" flipH="1">
            <a:off x="2644127" y="1847985"/>
            <a:ext cx="109536" cy="146662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1" name="下箭头 30"/>
          <p:cNvSpPr/>
          <p:nvPr/>
        </p:nvSpPr>
        <p:spPr>
          <a:xfrm rot="2820000" flipH="1">
            <a:off x="3058701" y="3059118"/>
            <a:ext cx="109536" cy="62199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2" name="下箭头 31"/>
          <p:cNvSpPr/>
          <p:nvPr/>
        </p:nvSpPr>
        <p:spPr>
          <a:xfrm rot="1920000" flipH="1">
            <a:off x="3492453" y="3139279"/>
            <a:ext cx="109536" cy="42482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3" name="下箭头 32"/>
          <p:cNvSpPr/>
          <p:nvPr/>
        </p:nvSpPr>
        <p:spPr>
          <a:xfrm rot="-1920000" flipH="1">
            <a:off x="4257799" y="3160268"/>
            <a:ext cx="109536" cy="38620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4" name="下箭头 33"/>
          <p:cNvSpPr/>
          <p:nvPr/>
        </p:nvSpPr>
        <p:spPr>
          <a:xfrm flipH="1">
            <a:off x="3855867" y="3177820"/>
            <a:ext cx="109536" cy="35109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42917" y="2721815"/>
            <a:ext cx="1522328" cy="29238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1300" dirty="0" smtClean="0"/>
              <a:t>High-level action</a:t>
            </a:r>
            <a:endParaRPr lang="zh-CN" altLang="en-US" sz="13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757272" y="3617793"/>
            <a:ext cx="1522328" cy="29238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1300" dirty="0" smtClean="0"/>
              <a:t>Low-level actions</a:t>
            </a:r>
            <a:endParaRPr lang="zh-CN" altLang="en-US" sz="1300" dirty="0"/>
          </a:p>
        </p:txBody>
      </p:sp>
      <p:sp>
        <p:nvSpPr>
          <p:cNvPr id="37" name="文本框 36"/>
          <p:cNvSpPr txBox="1"/>
          <p:nvPr/>
        </p:nvSpPr>
        <p:spPr>
          <a:xfrm>
            <a:off x="6520541" y="1458787"/>
            <a:ext cx="2371346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Update recommendation model</a:t>
            </a:r>
            <a:endParaRPr lang="zh-CN" alt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2931109" y="1553548"/>
            <a:ext cx="1815218" cy="29238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1300" dirty="0" smtClean="0"/>
              <a:t>Update revised profile</a:t>
            </a:r>
            <a:endParaRPr lang="zh-CN" altLang="en-US" sz="1300" dirty="0"/>
          </a:p>
        </p:txBody>
      </p:sp>
      <p:sp>
        <p:nvSpPr>
          <p:cNvPr id="3" name="文本框 2"/>
          <p:cNvSpPr txBox="1"/>
          <p:nvPr/>
        </p:nvSpPr>
        <p:spPr>
          <a:xfrm>
            <a:off x="427898" y="1861102"/>
            <a:ext cx="1307540" cy="29238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1300" dirty="0" smtClean="0"/>
              <a:t>Original profile</a:t>
            </a:r>
            <a:endParaRPr lang="zh-CN" altLang="en-US" sz="1300" dirty="0"/>
          </a:p>
        </p:txBody>
      </p:sp>
      <p:sp>
        <p:nvSpPr>
          <p:cNvPr id="38" name="标题 1"/>
          <p:cNvSpPr>
            <a:spLocks noGrp="1"/>
          </p:cNvSpPr>
          <p:nvPr>
            <p:ph type="title"/>
          </p:nvPr>
        </p:nvSpPr>
        <p:spPr>
          <a:xfrm>
            <a:off x="250587" y="188913"/>
            <a:ext cx="8642838" cy="792162"/>
          </a:xfrm>
        </p:spPr>
        <p:txBody>
          <a:bodyPr/>
          <a:lstStyle/>
          <a:p>
            <a:r>
              <a:rPr lang="en-US" altLang="zh-CN" dirty="0" smtClean="0"/>
              <a:t>Framework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5616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3896" y="1683227"/>
                <a:ext cx="8436219" cy="1806517"/>
              </a:xfrm>
            </p:spPr>
            <p:txBody>
              <a:bodyPr/>
              <a:lstStyle/>
              <a:p>
                <a:pPr lvl="2"/>
                <a:r>
                  <a:rPr lang="en-US" altLang="zh-CN" sz="2000" dirty="0" smtClean="0"/>
                  <a:t>The average similarity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between each historical course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altLang="zh-CN" sz="2000" dirty="0" smtClean="0"/>
                  <a:t> and the target course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.</a:t>
                </a:r>
              </a:p>
              <a:p>
                <a:pPr lvl="2"/>
                <a:r>
                  <a:rPr lang="en-US" altLang="zh-CN" sz="2000" dirty="0" smtClean="0"/>
                  <a:t>The probability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 smtClean="0"/>
                  <a:t> of recommending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 to user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000" dirty="0" smtClean="0"/>
                  <a:t> by the basic recommender. (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The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lower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</a:rPr>
                  <a:t>is,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more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effort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should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be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taken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to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revise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the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profile</a:t>
                </a:r>
                <a:r>
                  <a:rPr lang="en-US" altLang="zh-CN" sz="2000" dirty="0" smtClean="0"/>
                  <a:t>)</a:t>
                </a:r>
                <a:endParaRPr lang="en-US" altLang="zh-CN" sz="2000" dirty="0"/>
              </a:p>
              <a:p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896" y="1683227"/>
                <a:ext cx="8436219" cy="1806517"/>
              </a:xfrm>
              <a:blipFill rotWithShape="0">
                <a:blip r:embed="rId3"/>
                <a:stretch>
                  <a:fillRect t="-1351" r="-1084" b="-4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3499309" y="3533621"/>
            <a:ext cx="3659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0070C0"/>
                </a:solidFill>
              </a:rPr>
              <a:t>Policy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function: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/>
              <a:t>two-layer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NN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715" y="5187872"/>
            <a:ext cx="5733370" cy="7860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248114" y="5950353"/>
            <a:ext cx="6155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difference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between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log-likelihood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after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before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profile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revised.</a:t>
            </a:r>
            <a:endParaRPr kumimoji="1"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83201" y="5409001"/>
            <a:ext cx="11649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</a:rPr>
              <a:t>Delayed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reward:</a:t>
            </a:r>
            <a:endParaRPr lang="zh-CN" altLang="en-US" sz="2000" b="1" dirty="0"/>
          </a:p>
        </p:txBody>
      </p:sp>
      <p:sp>
        <p:nvSpPr>
          <p:cNvPr id="6" name="矩形 5"/>
          <p:cNvSpPr/>
          <p:nvPr/>
        </p:nvSpPr>
        <p:spPr>
          <a:xfrm>
            <a:off x="-314792" y="3571455"/>
            <a:ext cx="3252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b="1" dirty="0">
                <a:solidFill>
                  <a:srgbClr val="0070C0"/>
                </a:solidFill>
              </a:rPr>
              <a:t>Action: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{Revise, keep}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94550" y="3585141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B050"/>
                </a:solidFill>
              </a:rPr>
              <a:t>State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477" y="4425247"/>
            <a:ext cx="1297663" cy="38553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114" y="4473348"/>
            <a:ext cx="4593327" cy="3934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7584" y="3927864"/>
            <a:ext cx="3088364" cy="45417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901698" y="4012344"/>
            <a:ext cx="257801" cy="351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50"/>
              </a:solidFill>
            </a:endParaRPr>
          </a:p>
        </p:txBody>
      </p:sp>
      <p:cxnSp>
        <p:nvCxnSpPr>
          <p:cNvPr id="14" name="直线箭头连接符 13"/>
          <p:cNvCxnSpPr>
            <a:stCxn id="12" idx="3"/>
          </p:cNvCxnSpPr>
          <p:nvPr/>
        </p:nvCxnSpPr>
        <p:spPr>
          <a:xfrm flipV="1">
            <a:off x="6159499" y="3878677"/>
            <a:ext cx="1035051" cy="30933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717035" y="4431222"/>
            <a:ext cx="1456505" cy="4081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5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H="1" flipV="1">
            <a:off x="2363337" y="4449630"/>
            <a:ext cx="353698" cy="10751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149572" y="4087787"/>
            <a:ext cx="131067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00B050"/>
                </a:solidFill>
              </a:rPr>
              <a:t>Action</a:t>
            </a:r>
            <a:r>
              <a:rPr kumimoji="1" lang="zh-CN" altLang="en-US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dirty="0" smtClean="0">
                <a:solidFill>
                  <a:srgbClr val="00B050"/>
                </a:solidFill>
              </a:rPr>
              <a:t>probability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9404" y="2234510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0070C0"/>
                </a:solidFill>
              </a:rPr>
              <a:t>State: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99223" y="1175379"/>
                <a:ext cx="7945554" cy="4616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Determine whether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to revise the whole profile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or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not</a:t>
                </a: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23" y="1175379"/>
                <a:ext cx="7945554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072" t="-7692" b="-282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rot="10800000" flipH="1">
            <a:off x="985082" y="1787452"/>
            <a:ext cx="328981" cy="1332075"/>
          </a:xfrm>
          <a:prstGeom prst="leftBrace">
            <a:avLst>
              <a:gd name="adj1" fmla="val 8333"/>
              <a:gd name="adj2" fmla="val 4812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i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jie</Template>
  <TotalTime>2454</TotalTime>
  <Words>910</Words>
  <Application>Microsoft Macintosh PowerPoint</Application>
  <PresentationFormat>全屏显示(4:3)</PresentationFormat>
  <Paragraphs>181</Paragraphs>
  <Slides>18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Cambria Math</vt:lpstr>
      <vt:lpstr>MS PGothic</vt:lpstr>
      <vt:lpstr>Times New Roman</vt:lpstr>
      <vt:lpstr>黑体</vt:lpstr>
      <vt:lpstr>宋体</vt:lpstr>
      <vt:lpstr>微软雅黑</vt:lpstr>
      <vt:lpstr>Arial</vt:lpstr>
      <vt:lpstr>jie</vt:lpstr>
      <vt:lpstr>Equation.KSEE3</vt:lpstr>
      <vt:lpstr>Hierarchical Reinforcement Learning for Course Recommendation in MOOCs</vt:lpstr>
      <vt:lpstr>Course Recommendation</vt:lpstr>
      <vt:lpstr>Problem Definition</vt:lpstr>
      <vt:lpstr>Challenges</vt:lpstr>
      <vt:lpstr>Data Analysis</vt:lpstr>
      <vt:lpstr>Idea to Deal with the Challenges</vt:lpstr>
      <vt:lpstr>Solution</vt:lpstr>
      <vt:lpstr>Framework</vt:lpstr>
      <vt:lpstr>The High-level Task</vt:lpstr>
      <vt:lpstr>The Low-level Task</vt:lpstr>
      <vt:lpstr>Objective Function</vt:lpstr>
      <vt:lpstr>Training Procedure</vt:lpstr>
      <vt:lpstr>Experiment Results</vt:lpstr>
      <vt:lpstr>Compared with One-level RL</vt:lpstr>
      <vt:lpstr>Compared with Greedy Revision</vt:lpstr>
      <vt:lpstr>Compared with Attentions</vt:lpstr>
      <vt:lpstr>Conclusion</vt:lpstr>
      <vt:lpstr>Hierarchical Reinforcement Learning for Course Recommendation in MOOCs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Influence Analysis and Action Prediction via Factor Graph Models</dc:title>
  <dc:creator>Jie Tang</dc:creator>
  <cp:keywords>Social Influence Analysis, social prediction, social networks</cp:keywords>
  <cp:lastModifiedBy>markwa2725</cp:lastModifiedBy>
  <cp:revision>5258</cp:revision>
  <cp:lastPrinted>2015-08-17T23:59:00Z</cp:lastPrinted>
  <dcterms:created xsi:type="dcterms:W3CDTF">2113-01-01T00:00:00Z</dcterms:created>
  <dcterms:modified xsi:type="dcterms:W3CDTF">2018-11-14T10:59:31Z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2052-10.1.0.7521</vt:lpwstr>
  </property>
</Properties>
</file>